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4.xml" ContentType="application/vnd.openxmlformats-officedocument.drawingml.chartshape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6.xml" ContentType="application/vnd.openxmlformats-officedocument.drawingml.chart+xml"/>
  <Override PartName="/ppt/drawings/drawing5.xml" ContentType="application/vnd.openxmlformats-officedocument.drawingml.chartshapes+xml"/>
  <Override PartName="/ppt/charts/chart7.xml" ContentType="application/vnd.openxmlformats-officedocument.drawingml.chart+xml"/>
  <Override PartName="/ppt/drawings/drawing6.xml" ContentType="application/vnd.openxmlformats-officedocument.drawingml.chartshapes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rts/chart8.xml" ContentType="application/vnd.openxmlformats-officedocument.drawingml.chart+xml"/>
  <Override PartName="/ppt/drawings/drawing7.xml" ContentType="application/vnd.openxmlformats-officedocument.drawingml.chartshapes+xml"/>
  <Override PartName="/ppt/charts/chart9.xml" ContentType="application/vnd.openxmlformats-officedocument.drawingml.chart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rts/chart10.xml" ContentType="application/vnd.openxmlformats-officedocument.drawingml.chart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charts/chart11.xml" ContentType="application/vnd.openxmlformats-officedocument.drawingml.chart+xml"/>
  <Override PartName="/ppt/drawings/drawing8.xml" ContentType="application/vnd.openxmlformats-officedocument.drawingml.chartshapes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92" r:id="rId3"/>
    <p:sldId id="267" r:id="rId4"/>
    <p:sldId id="293" r:id="rId5"/>
    <p:sldId id="268" r:id="rId6"/>
    <p:sldId id="287" r:id="rId7"/>
    <p:sldId id="288" r:id="rId8"/>
    <p:sldId id="294" r:id="rId9"/>
    <p:sldId id="295" r:id="rId10"/>
    <p:sldId id="289" r:id="rId11"/>
    <p:sldId id="277" r:id="rId12"/>
    <p:sldId id="285" r:id="rId13"/>
    <p:sldId id="278" r:id="rId14"/>
    <p:sldId id="286" r:id="rId15"/>
    <p:sldId id="284" r:id="rId16"/>
  </p:sldIdLst>
  <p:sldSz cx="9144000" cy="6858000" type="screen4x3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335"/>
    <a:srgbClr val="FBB0A3"/>
    <a:srgbClr val="CC3399"/>
    <a:srgbClr val="47D161"/>
    <a:srgbClr val="FA9F90"/>
    <a:srgbClr val="24AE45"/>
    <a:srgbClr val="F20000"/>
    <a:srgbClr val="66FFCC"/>
    <a:srgbClr val="34844F"/>
    <a:srgbClr val="2B6F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9314" autoAdjust="0"/>
  </p:normalViewPr>
  <p:slideViewPr>
    <p:cSldViewPr>
      <p:cViewPr>
        <p:scale>
          <a:sx n="123" d="100"/>
          <a:sy n="123" d="100"/>
        </p:scale>
        <p:origin x="-127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Excel_Worksheet1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>
              <a:defRPr>
                <a:solidFill>
                  <a:srgbClr val="275335"/>
                </a:solidFill>
              </a:defRPr>
            </a:pPr>
            <a:r>
              <a:rPr lang="ru-RU" dirty="0" smtClean="0">
                <a:solidFill>
                  <a:srgbClr val="275335"/>
                </a:solidFill>
              </a:rPr>
              <a:t>Доходы</a:t>
            </a:r>
            <a:endParaRPr lang="ru-RU" dirty="0">
              <a:solidFill>
                <a:srgbClr val="275335"/>
              </a:solidFill>
            </a:endParaRPr>
          </a:p>
        </c:rich>
      </c:tx>
      <c:layout>
        <c:manualLayout>
          <c:xMode val="edge"/>
          <c:yMode val="edge"/>
          <c:x val="0.15193361131917243"/>
          <c:y val="0.30446909477007195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4.6400534349230582E-2"/>
          <c:y val="0.43191197887851496"/>
          <c:w val="0.44885290523276006"/>
          <c:h val="0.47826279964487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dPt>
            <c:idx val="0"/>
            <c:bubble3D val="0"/>
            <c:spPr>
              <a:solidFill>
                <a:schemeClr val="accent2"/>
              </a:solidFill>
            </c:spPr>
          </c:dPt>
          <c:cat>
            <c:numRef>
              <c:f>Лист1!$A$2:$A$3</c:f>
              <c:numCache>
                <c:formatCode>General</c:formatCode>
                <c:ptCount val="2"/>
              </c:numCache>
            </c:numRef>
          </c:cat>
          <c:val>
            <c:numRef>
              <c:f>Лист1!$B$2:$B$3</c:f>
              <c:numCache>
                <c:formatCode>#,##0</c:formatCode>
                <c:ptCount val="2"/>
                <c:pt idx="0">
                  <c:v>453523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400">
          <a:noFill/>
        </a:ln>
      </c:spPr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>
              <a:solidFill>
                <a:schemeClr val="bg1"/>
              </a:solidFill>
            </a:ln>
            <a:effectLst>
              <a:glow rad="139700">
                <a:schemeClr val="accent3">
                  <a:satMod val="175000"/>
                  <a:alpha val="40000"/>
                </a:schemeClr>
              </a:glow>
            </a:effectLst>
          </c:spPr>
          <c:dPt>
            <c:idx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  <a:effectLst>
                <a:glow rad="139700">
                  <a:schemeClr val="accent3">
                    <a:satMod val="175000"/>
                    <a:alpha val="40000"/>
                  </a:schemeClr>
                </a:glow>
              </a:effectLst>
            </c:spPr>
          </c:dPt>
          <c:dPt>
            <c:idx val="1"/>
            <c:bubble3D val="0"/>
            <c:spPr>
              <a:solidFill>
                <a:schemeClr val="accent5">
                  <a:lumMod val="75000"/>
                </a:schemeClr>
              </a:solidFill>
              <a:ln>
                <a:solidFill>
                  <a:schemeClr val="bg1"/>
                </a:solidFill>
              </a:ln>
              <a:effectLst>
                <a:glow rad="139700">
                  <a:schemeClr val="accent3">
                    <a:satMod val="175000"/>
                    <a:alpha val="40000"/>
                  </a:schemeClr>
                </a:glow>
              </a:effectLst>
            </c:spPr>
          </c:dPt>
          <c:dPt>
            <c:idx val="2"/>
            <c:bubble3D val="0"/>
            <c:spPr>
              <a:solidFill>
                <a:srgbClr val="FA9F90"/>
              </a:solidFill>
              <a:ln>
                <a:solidFill>
                  <a:schemeClr val="bg1"/>
                </a:solidFill>
              </a:ln>
              <a:effectLst>
                <a:glow rad="139700">
                  <a:schemeClr val="accent3">
                    <a:satMod val="175000"/>
                    <a:alpha val="40000"/>
                  </a:schemeClr>
                </a:glow>
              </a:effectLst>
            </c:spPr>
          </c:dPt>
          <c:cat>
            <c:strRef>
              <c:f>Лист1!$A$2:$A$4</c:f>
              <c:strCache>
                <c:ptCount val="3"/>
                <c:pt idx="0">
                  <c:v>ФБ</c:v>
                </c:pt>
                <c:pt idx="1">
                  <c:v>ОБ</c:v>
                </c:pt>
                <c:pt idx="2">
                  <c:v>МБ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1874</c:v>
                </c:pt>
                <c:pt idx="1">
                  <c:v>6094</c:v>
                </c:pt>
                <c:pt idx="2">
                  <c:v>3497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63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673103243049867E-2"/>
          <c:y val="0.10734990238969562"/>
          <c:w val="0.88194545794691082"/>
          <c:h val="0.8306506041576033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1"/>
            <c:bubble3D val="0"/>
            <c:spPr>
              <a:solidFill>
                <a:schemeClr val="accent2"/>
              </a:solidFill>
            </c:spPr>
          </c:dPt>
          <c:dPt>
            <c:idx val="2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</c:dPt>
          <c:dPt>
            <c:idx val="6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 prstMaterial="dkEdge"/>
            </c:spPr>
          </c:dPt>
          <c:dLbls>
            <c:delete val="1"/>
          </c:dLbls>
          <c:cat>
            <c:strRef>
              <c:f>Лист1!$A$2:$A$9</c:f>
              <c:strCache>
                <c:ptCount val="3"/>
                <c:pt idx="0">
                  <c:v>Доля национальной экономики</c:v>
                </c:pt>
                <c:pt idx="1">
                  <c:v>Доля жилищно-коммунального хозяйства</c:v>
                </c:pt>
                <c:pt idx="2">
                  <c:v>Доля расходов других отраслей</c:v>
                </c:pt>
              </c:strCache>
            </c:strRef>
          </c:cat>
          <c:val>
            <c:numRef>
              <c:f>Лист1!$B$2:$B$9</c:f>
              <c:numCache>
                <c:formatCode>#,##0</c:formatCode>
                <c:ptCount val="8"/>
                <c:pt idx="0">
                  <c:v>553924</c:v>
                </c:pt>
                <c:pt idx="1">
                  <c:v>845450</c:v>
                </c:pt>
                <c:pt idx="2">
                  <c:v>703921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38"/>
        <c:holeSize val="50"/>
      </c:doughnutChart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plotArea>
    <c:plotVisOnly val="1"/>
    <c:dispBlanksAs val="zero"/>
    <c:showDLblsOverMax val="0"/>
  </c:chart>
  <c:spPr>
    <a:ln>
      <a:noFill/>
    </a:ln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41975205772746788"/>
          <c:y val="0.3895694459874848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4105349748519026"/>
          <c:y val="0.49772016072288916"/>
          <c:w val="0.32783034395355815"/>
          <c:h val="0.44257096433730125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chemeClr val="accent2"/>
            </a:solidFill>
          </c:spPr>
          <c:dPt>
            <c:idx val="0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1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 formatCode="0.0%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 b="1">
          <a:solidFill>
            <a:srgbClr val="275335"/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380869594571786"/>
          <c:y val="0.30143734029552266"/>
          <c:w val="0.68520237653174909"/>
          <c:h val="0.67651649816687065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Дефицит</c:v>
                </c:pt>
              </c:strCache>
            </c:strRef>
          </c:tx>
          <c:spPr>
            <a:solidFill>
              <a:srgbClr val="00B0F0"/>
            </a:solidFill>
          </c:spPr>
          <c:explosion val="6"/>
          <c:dPt>
            <c:idx val="0"/>
            <c:bubble3D val="0"/>
            <c:spPr>
              <a:solidFill>
                <a:schemeClr val="accent3">
                  <a:lumMod val="20000"/>
                  <a:lumOff val="80000"/>
                </a:schemeClr>
              </a:solidFill>
            </c:spPr>
          </c:dPt>
          <c:dPt>
            <c:idx val="1"/>
            <c:bubble3D val="0"/>
            <c:spPr>
              <a:solidFill>
                <a:srgbClr val="CC3399"/>
              </a:solidFill>
            </c:spPr>
          </c:dPt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1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>
          <a:solidFill>
            <a:srgbClr val="34844F"/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2"/>
            <c:bubble3D val="0"/>
            <c:spPr>
              <a:solidFill>
                <a:srgbClr val="00B050"/>
              </a:solidFill>
            </c:spPr>
          </c:dPt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#,##0</c:formatCode>
                <c:ptCount val="3"/>
                <c:pt idx="0">
                  <c:v>304918</c:v>
                </c:pt>
                <c:pt idx="1">
                  <c:v>53811</c:v>
                </c:pt>
                <c:pt idx="2">
                  <c:v>308429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%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45.704016140104756</c:v>
                </c:pt>
                <c:pt idx="1">
                  <c:v>8.0657055749912345</c:v>
                </c:pt>
                <c:pt idx="2">
                  <c:v>46.230278284904038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b"/>
      <c:layout/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381785165632938"/>
          <c:y val="0.15157770066823448"/>
          <c:w val="0.65236445631200624"/>
          <c:h val="0.8190085600945087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Лист1!$A$2:$A$10</c:f>
              <c:strCache>
                <c:ptCount val="8"/>
                <c:pt idx="0">
                  <c:v>Безвозмездные поступления</c:v>
                </c:pt>
                <c:pt idx="1">
                  <c:v>Возмещение вреда, наносимого а/дорогам</c:v>
                </c:pt>
                <c:pt idx="2">
                  <c:v>Земельный налог</c:v>
                </c:pt>
                <c:pt idx="3">
                  <c:v>Иные доходы</c:v>
                </c:pt>
                <c:pt idx="4">
                  <c:v>Налог на доходы физических лиц</c:v>
                </c:pt>
                <c:pt idx="5">
                  <c:v>Налог на имущество</c:v>
                </c:pt>
                <c:pt idx="6">
                  <c:v>Доходы от использования имущества</c:v>
                </c:pt>
                <c:pt idx="7">
                  <c:v>Акцизы</c:v>
                </c:pt>
              </c:strCache>
            </c:strRef>
          </c:cat>
          <c:val>
            <c:numRef>
              <c:f>Лист1!$B$2:$B$10</c:f>
              <c:numCache>
                <c:formatCode>#,##0</c:formatCode>
                <c:ptCount val="9"/>
                <c:pt idx="0">
                  <c:v>1481660</c:v>
                </c:pt>
                <c:pt idx="1">
                  <c:v>27464</c:v>
                </c:pt>
                <c:pt idx="2">
                  <c:v>27055</c:v>
                </c:pt>
                <c:pt idx="3">
                  <c:v>65303</c:v>
                </c:pt>
                <c:pt idx="4">
                  <c:v>454438</c:v>
                </c:pt>
                <c:pt idx="5">
                  <c:v>8350</c:v>
                </c:pt>
                <c:pt idx="6">
                  <c:v>60528</c:v>
                </c:pt>
                <c:pt idx="7">
                  <c:v>17000</c:v>
                </c:pt>
                <c:pt idx="8" formatCode="General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  <c:spPr>
        <a:ln>
          <a:noFill/>
        </a:ln>
      </c:spPr>
    </c:backWall>
    <c:plotArea>
      <c:layout>
        <c:manualLayout>
          <c:layoutTarget val="inner"/>
          <c:xMode val="edge"/>
          <c:yMode val="edge"/>
          <c:x val="0.14761961314643207"/>
          <c:y val="2.6187217936745777E-2"/>
          <c:w val="0.85238038685356798"/>
          <c:h val="0.890629269420514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  <c:pt idx="3">
                  <c:v>2022 год</c:v>
                </c:pt>
                <c:pt idx="4">
                  <c:v>2023 год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356899</c:v>
                </c:pt>
                <c:pt idx="1">
                  <c:v>358728</c:v>
                </c:pt>
                <c:pt idx="2">
                  <c:v>371364</c:v>
                </c:pt>
                <c:pt idx="3">
                  <c:v>675815</c:v>
                </c:pt>
                <c:pt idx="4">
                  <c:v>660138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9813632"/>
        <c:axId val="119915072"/>
        <c:axId val="0"/>
      </c:bar3DChart>
      <c:catAx>
        <c:axId val="119813632"/>
        <c:scaling>
          <c:orientation val="minMax"/>
        </c:scaling>
        <c:delete val="0"/>
        <c:axPos val="b"/>
        <c:numFmt formatCode="#,##0.00" sourceLinked="1"/>
        <c:majorTickMark val="out"/>
        <c:minorTickMark val="none"/>
        <c:tickLblPos val="nextTo"/>
        <c:crossAx val="119915072"/>
        <c:crosses val="autoZero"/>
        <c:auto val="1"/>
        <c:lblAlgn val="ctr"/>
        <c:lblOffset val="100"/>
        <c:noMultiLvlLbl val="0"/>
      </c:catAx>
      <c:valAx>
        <c:axId val="119915072"/>
        <c:scaling>
          <c:orientation val="minMax"/>
        </c:scaling>
        <c:delete val="0"/>
        <c:axPos val="l"/>
        <c:majorGridlines/>
        <c:numFmt formatCode="#,##0_ ;[Red]\-#,##0\ " sourceLinked="0"/>
        <c:majorTickMark val="none"/>
        <c:minorTickMark val="none"/>
        <c:tickLblPos val="low"/>
        <c:crossAx val="119813632"/>
        <c:crosses val="autoZero"/>
        <c:crossBetween val="between"/>
      </c:valAx>
      <c:spPr>
        <a:ln>
          <a:solidFill>
            <a:srgbClr val="275335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895452955067308E-2"/>
          <c:y val="3.5282156996106123E-2"/>
          <c:w val="0.9112423399331504"/>
          <c:h val="0.679169747422700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cat>
            <c:strRef>
              <c:f>Sheet1!$B$1:$F$1</c:f>
              <c:strCache>
                <c:ptCount val="5"/>
                <c:pt idx="0">
                  <c:v>Всего (тыс.руб.)</c:v>
                </c:pt>
                <c:pt idx="1">
                  <c:v>Прочие безвозмездные перечисления</c:v>
                </c:pt>
                <c:pt idx="2">
                  <c:v>Средства                                                             федерального бюджета</c:v>
                </c:pt>
                <c:pt idx="3">
                  <c:v>Средства областного бюджета</c:v>
                </c:pt>
                <c:pt idx="4">
                  <c:v>Средства районного бюджета</c:v>
                </c:pt>
              </c:strCache>
            </c:strRef>
          </c:cat>
          <c:val>
            <c:numRef>
              <c:f>Sheet1!$B$3:$F$3</c:f>
              <c:numCache>
                <c:formatCode>#,##0</c:formatCode>
                <c:ptCount val="5"/>
                <c:pt idx="0">
                  <c:v>1481660</c:v>
                </c:pt>
                <c:pt idx="1">
                  <c:v>0</c:v>
                </c:pt>
                <c:pt idx="2">
                  <c:v>99864</c:v>
                </c:pt>
                <c:pt idx="3">
                  <c:v>1184664</c:v>
                </c:pt>
                <c:pt idx="4">
                  <c:v>197132</c:v>
                </c:pt>
              </c:numCache>
            </c:numRef>
          </c:val>
        </c:ser>
        <c:ser>
          <c:idx val="1"/>
          <c:order val="1"/>
          <c:tx>
            <c:strRef>
              <c:f>Sheet1!$A$2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cat>
            <c:strRef>
              <c:f>Sheet1!$B$1:$F$1</c:f>
              <c:strCache>
                <c:ptCount val="5"/>
                <c:pt idx="0">
                  <c:v>Всего (тыс.руб.)</c:v>
                </c:pt>
                <c:pt idx="1">
                  <c:v>Прочие безвозмездные перечисления</c:v>
                </c:pt>
                <c:pt idx="2">
                  <c:v>Средства                                                             федерального бюджета</c:v>
                </c:pt>
                <c:pt idx="3">
                  <c:v>Средства областного бюджета</c:v>
                </c:pt>
                <c:pt idx="4">
                  <c:v>Средства районного бюджета</c:v>
                </c:pt>
              </c:strCache>
            </c:strRef>
          </c:cat>
          <c:val>
            <c:numRef>
              <c:f>Sheet1!$B$2:$F$2</c:f>
              <c:numCache>
                <c:formatCode>#,##0</c:formatCode>
                <c:ptCount val="5"/>
                <c:pt idx="0">
                  <c:v>1558045</c:v>
                </c:pt>
                <c:pt idx="1">
                  <c:v>5000</c:v>
                </c:pt>
                <c:pt idx="2">
                  <c:v>348263</c:v>
                </c:pt>
                <c:pt idx="3">
                  <c:v>1020599</c:v>
                </c:pt>
                <c:pt idx="4">
                  <c:v>184183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shape val="cylinder"/>
        <c:axId val="58673152"/>
        <c:axId val="104353728"/>
        <c:axId val="0"/>
      </c:bar3DChart>
      <c:catAx>
        <c:axId val="58673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vert="horz"/>
          <a:lstStyle/>
          <a:p>
            <a:pPr>
              <a:defRPr sz="1200" b="1">
                <a:solidFill>
                  <a:schemeClr val="tx1"/>
                </a:solidFill>
              </a:defRPr>
            </a:pPr>
            <a:endParaRPr lang="ru-RU"/>
          </a:p>
        </c:txPr>
        <c:crossAx val="104353728"/>
        <c:crosses val="autoZero"/>
        <c:auto val="1"/>
        <c:lblAlgn val="ctr"/>
        <c:lblOffset val="100"/>
        <c:noMultiLvlLbl val="0"/>
      </c:catAx>
      <c:valAx>
        <c:axId val="104353728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one"/>
        <c:crossAx val="58673152"/>
        <c:crosses val="autoZero"/>
        <c:crossBetween val="between"/>
      </c:valAx>
      <c:dTable>
        <c:showHorzBorder val="1"/>
        <c:showVertBorder val="1"/>
        <c:showOutline val="1"/>
        <c:showKeys val="0"/>
        <c:txPr>
          <a:bodyPr/>
          <a:lstStyle/>
          <a:p>
            <a:pPr rtl="0">
              <a:defRPr sz="1200" b="1" baseline="0">
                <a:solidFill>
                  <a:schemeClr val="accent2">
                    <a:lumMod val="50000"/>
                  </a:schemeClr>
                </a:solidFill>
              </a:defRPr>
            </a:pPr>
            <a:endParaRPr lang="ru-RU"/>
          </a:p>
        </c:txPr>
      </c:dTable>
    </c:plotArea>
    <c:legend>
      <c:legendPos val="b"/>
      <c:layout>
        <c:manualLayout>
          <c:xMode val="edge"/>
          <c:yMode val="edge"/>
          <c:x val="0.74370437288986047"/>
          <c:y val="6.9083799118105638E-2"/>
          <c:w val="0.19298159558897154"/>
          <c:h val="5.969712714847402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  <a:effectLst>
                <a:outerShdw dist="50800" sx="1000" sy="1000" algn="ctr" rotWithShape="0">
                  <a:srgbClr val="000000"/>
                </a:outerShdw>
              </a:effectLst>
            </c:spPr>
          </c:dPt>
          <c:dPt>
            <c:idx val="1"/>
            <c:bubble3D val="0"/>
            <c:spPr>
              <a:solidFill>
                <a:srgbClr val="34844F"/>
              </a:solidFill>
            </c:spPr>
          </c:dPt>
          <c:cat>
            <c:strRef>
              <c:f>Лист1!$A$2:$A$5</c:f>
              <c:strCache>
                <c:ptCount val="2"/>
                <c:pt idx="0">
                  <c:v>Непрограмные</c:v>
                </c:pt>
                <c:pt idx="1">
                  <c:v>Програмные</c:v>
                </c:pt>
              </c:strCache>
            </c:strRef>
          </c:cat>
          <c:val>
            <c:numRef>
              <c:f>Лист1!$B$2:$B$5</c:f>
              <c:numCache>
                <c:formatCode>#,##0</c:formatCode>
                <c:ptCount val="4"/>
                <c:pt idx="0">
                  <c:v>247815</c:v>
                </c:pt>
                <c:pt idx="1">
                  <c:v>1880369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17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 w="38100">
              <a:solidFill>
                <a:schemeClr val="accent1">
                  <a:lumMod val="20000"/>
                  <a:lumOff val="80000"/>
                </a:schemeClr>
              </a:solidFill>
            </a:ln>
            <a:effectLst>
              <a:glow rad="139700">
                <a:schemeClr val="accent1">
                  <a:satMod val="175000"/>
                  <a:alpha val="40000"/>
                </a:schemeClr>
              </a:glow>
            </a:effectLst>
          </c:spPr>
          <c:dPt>
            <c:idx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38100"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c:spPr>
          </c:dPt>
          <c:dPt>
            <c:idx val="1"/>
            <c:bubble3D val="0"/>
            <c:spPr>
              <a:solidFill>
                <a:schemeClr val="accent6"/>
              </a:solidFill>
              <a:ln w="38100"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c:spPr>
          </c:dPt>
          <c:dPt>
            <c:idx val="2"/>
            <c:bubble3D val="0"/>
            <c:spPr>
              <a:solidFill>
                <a:srgbClr val="24AE45"/>
              </a:solidFill>
              <a:ln w="38100"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c:spPr>
          </c:dPt>
          <c:cat>
            <c:strRef>
              <c:f>Лист1!$A$2:$A$4</c:f>
              <c:strCache>
                <c:ptCount val="3"/>
                <c:pt idx="0">
                  <c:v>МБ</c:v>
                </c:pt>
                <c:pt idx="1">
                  <c:v>ОБ</c:v>
                </c:pt>
                <c:pt idx="2">
                  <c:v>ФБ</c:v>
                </c:pt>
              </c:strCache>
            </c:strRef>
          </c:cat>
          <c:val>
            <c:numRef>
              <c:f>Лист1!$B$2:$B$4</c:f>
              <c:numCache>
                <c:formatCode>#,##0</c:formatCode>
                <c:ptCount val="3"/>
                <c:pt idx="0">
                  <c:v>51518</c:v>
                </c:pt>
                <c:pt idx="1">
                  <c:v>308399</c:v>
                </c:pt>
                <c:pt idx="2">
                  <c:v>97990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96"/>
        <c:holeSize val="65"/>
      </c:doughnutChart>
      <c:spPr>
        <a:noFill/>
        <a:ln>
          <a:noFill/>
        </a:ln>
        <a:effectLst>
          <a:glow rad="139700">
            <a:schemeClr val="accent3">
              <a:satMod val="175000"/>
              <a:alpha val="40000"/>
            </a:schemeClr>
          </a:glow>
          <a:outerShdw sx="1000" sy="1000" algn="ctr" rotWithShape="0">
            <a:prstClr val="black">
              <a:lumMod val="95000"/>
              <a:lumOff val="5000"/>
            </a:prstClr>
          </a:outerShdw>
        </a:effectLst>
      </c:spPr>
    </c:plotArea>
    <c:plotVisOnly val="1"/>
    <c:dispBlanksAs val="zero"/>
    <c:showDLblsOverMax val="0"/>
  </c:chart>
  <c:spPr>
    <a:effectLst>
      <a:glow rad="228600">
        <a:schemeClr val="accent4">
          <a:satMod val="175000"/>
          <a:alpha val="40000"/>
        </a:schemeClr>
      </a:glow>
      <a:outerShdw algn="ctr" rotWithShape="0">
        <a:srgbClr val="000000">
          <a:alpha val="0"/>
        </a:srgbClr>
      </a:outerShdw>
    </a:effectLst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AC8641-7AF1-4D92-A995-45B614C8DE9E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FE2DE1B8-C883-4F19-BC4B-EF6BEE6D60E8}">
      <dgm:prSet custT="1"/>
      <dgm:spPr>
        <a:solidFill>
          <a:srgbClr val="FBB0A3"/>
        </a:solidFill>
        <a:effectLst/>
      </dgm:spPr>
      <dgm:t>
        <a:bodyPr/>
        <a:lstStyle/>
        <a:p>
          <a:pPr algn="ctr" rtl="0"/>
          <a:r>
            <a:rPr lang="ru-RU" sz="2400" b="1" cap="all" spc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/>
            </a:rPr>
            <a:t>Основные параметры бюджета муниципального образования «город Усть-Кут» за 202</a:t>
          </a:r>
          <a:r>
            <a:rPr lang="en-US" sz="2400" b="1" cap="all" spc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/>
            </a:rPr>
            <a:t>3</a:t>
          </a:r>
          <a:r>
            <a:rPr lang="ru-RU" sz="2400" b="1" cap="all" spc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/>
            </a:rPr>
            <a:t> год</a:t>
          </a:r>
          <a:endParaRPr lang="ru-RU" sz="2400" b="1" cap="all" spc="0" baseline="0" dirty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/>
          </a:endParaRPr>
        </a:p>
      </dgm:t>
    </dgm:pt>
    <dgm:pt modelId="{76F34C93-ED30-43EB-919C-9D1D8EE06482}" type="parTrans" cxnId="{392843A8-22A6-4650-BE8D-C69528C3B63D}">
      <dgm:prSet/>
      <dgm:spPr/>
      <dgm:t>
        <a:bodyPr/>
        <a:lstStyle/>
        <a:p>
          <a:endParaRPr lang="ru-RU"/>
        </a:p>
      </dgm:t>
    </dgm:pt>
    <dgm:pt modelId="{49DA5F8E-EB5E-4315-9F73-A3083C738694}" type="sibTrans" cxnId="{392843A8-22A6-4650-BE8D-C69528C3B63D}">
      <dgm:prSet/>
      <dgm:spPr/>
      <dgm:t>
        <a:bodyPr/>
        <a:lstStyle/>
        <a:p>
          <a:endParaRPr lang="ru-RU"/>
        </a:p>
      </dgm:t>
    </dgm:pt>
    <dgm:pt modelId="{223C94F4-7D53-4E44-90A4-0DF2FEB9A9A5}" type="pres">
      <dgm:prSet presAssocID="{8EAC8641-7AF1-4D92-A995-45B614C8DE9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C144974-0BE8-49E0-ADD8-D13E50441D82}" type="pres">
      <dgm:prSet presAssocID="{FE2DE1B8-C883-4F19-BC4B-EF6BEE6D60E8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F54E2E7-8FB0-4097-8B1F-38E961ABDDD5}" type="presOf" srcId="{FE2DE1B8-C883-4F19-BC4B-EF6BEE6D60E8}" destId="{7C144974-0BE8-49E0-ADD8-D13E50441D82}" srcOrd="0" destOrd="0" presId="urn:microsoft.com/office/officeart/2005/8/layout/vList2"/>
    <dgm:cxn modelId="{9C1730BE-223A-4FC1-A610-54B7222ED75D}" type="presOf" srcId="{8EAC8641-7AF1-4D92-A995-45B614C8DE9E}" destId="{223C94F4-7D53-4E44-90A4-0DF2FEB9A9A5}" srcOrd="0" destOrd="0" presId="urn:microsoft.com/office/officeart/2005/8/layout/vList2"/>
    <dgm:cxn modelId="{392843A8-22A6-4650-BE8D-C69528C3B63D}" srcId="{8EAC8641-7AF1-4D92-A995-45B614C8DE9E}" destId="{FE2DE1B8-C883-4F19-BC4B-EF6BEE6D60E8}" srcOrd="0" destOrd="0" parTransId="{76F34C93-ED30-43EB-919C-9D1D8EE06482}" sibTransId="{49DA5F8E-EB5E-4315-9F73-A3083C738694}"/>
    <dgm:cxn modelId="{F8594AAB-6D7A-4980-9BF6-8237525366E2}" type="presParOf" srcId="{223C94F4-7D53-4E44-90A4-0DF2FEB9A9A5}" destId="{7C144974-0BE8-49E0-ADD8-D13E50441D8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418153D-C9B1-4010-896A-C121666F042D}" type="doc">
      <dgm:prSet loTypeId="urn:microsoft.com/office/officeart/2005/8/layout/default#2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546B3D6-2EDF-47F7-B685-EC043A10BBD5}">
      <dgm:prSet phldrT="[Текст]" custT="1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  <a:ln>
          <a:solidFill>
            <a:schemeClr val="bg1"/>
          </a:solidFill>
        </a:ln>
      </dgm:spPr>
      <dgm:t>
        <a:bodyPr/>
        <a:lstStyle/>
        <a:p>
          <a:r>
            <a:rPr lang="en-US" sz="2400" b="1" i="1" dirty="0" smtClean="0"/>
            <a:t>51</a:t>
          </a:r>
          <a:r>
            <a:rPr lang="ru-RU" sz="2400" b="1" i="1" dirty="0" smtClean="0"/>
            <a:t> </a:t>
          </a:r>
          <a:r>
            <a:rPr lang="en-US" sz="2400" b="1" i="1" dirty="0" smtClean="0"/>
            <a:t>587</a:t>
          </a:r>
          <a:r>
            <a:rPr lang="ru-RU" sz="2400" b="1" i="1" dirty="0" smtClean="0"/>
            <a:t> тыс. руб. </a:t>
          </a:r>
        </a:p>
        <a:p>
          <a:r>
            <a:rPr lang="ru-RU" sz="2400" b="1" i="1" dirty="0" smtClean="0"/>
            <a:t>Жилищное хозяйство</a:t>
          </a:r>
        </a:p>
      </dgm:t>
    </dgm:pt>
    <dgm:pt modelId="{C5E5CA95-4066-4ED1-97AE-97439BFCD51B}" type="parTrans" cxnId="{96931B02-E684-4F4F-A94E-AB587DA41180}">
      <dgm:prSet/>
      <dgm:spPr/>
      <dgm:t>
        <a:bodyPr/>
        <a:lstStyle/>
        <a:p>
          <a:endParaRPr lang="ru-RU"/>
        </a:p>
      </dgm:t>
    </dgm:pt>
    <dgm:pt modelId="{9DABF7B7-59A8-424C-AC90-85021946E1AF}" type="sibTrans" cxnId="{96931B02-E684-4F4F-A94E-AB587DA41180}">
      <dgm:prSet/>
      <dgm:spPr/>
      <dgm:t>
        <a:bodyPr/>
        <a:lstStyle/>
        <a:p>
          <a:endParaRPr lang="ru-RU"/>
        </a:p>
      </dgm:t>
    </dgm:pt>
    <dgm:pt modelId="{590DE745-E28C-451B-A3E7-0C602CA3A63B}">
      <dgm:prSet phldrT="[Текст]" custT="1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5400000" scaled="1"/>
          <a:tileRect/>
        </a:gradFill>
        <a:ln>
          <a:solidFill>
            <a:schemeClr val="bg1"/>
          </a:solidFill>
        </a:ln>
      </dgm:spPr>
      <dgm:t>
        <a:bodyPr/>
        <a:lstStyle/>
        <a:p>
          <a:r>
            <a:rPr lang="en-US" sz="2400" b="1" i="1" dirty="0" smtClean="0"/>
            <a:t>642 625 </a:t>
          </a:r>
          <a:r>
            <a:rPr lang="ru-RU" sz="2400" b="1" i="1" dirty="0" smtClean="0"/>
            <a:t>тыс. руб. </a:t>
          </a:r>
        </a:p>
        <a:p>
          <a:r>
            <a:rPr lang="ru-RU" sz="2400" b="1" i="1" dirty="0" smtClean="0"/>
            <a:t>Коммунальное хозяйство</a:t>
          </a:r>
          <a:endParaRPr lang="ru-RU" sz="2400" b="1" i="1" dirty="0"/>
        </a:p>
      </dgm:t>
    </dgm:pt>
    <dgm:pt modelId="{9B38EFA6-1D37-49AD-B726-7FF6820CCA0B}" type="parTrans" cxnId="{D943D021-43E3-49C0-B318-0C2630D200E9}">
      <dgm:prSet/>
      <dgm:spPr/>
      <dgm:t>
        <a:bodyPr/>
        <a:lstStyle/>
        <a:p>
          <a:endParaRPr lang="ru-RU"/>
        </a:p>
      </dgm:t>
    </dgm:pt>
    <dgm:pt modelId="{AD21127E-5C63-48F7-B513-8796DBF6EDFA}" type="sibTrans" cxnId="{D943D021-43E3-49C0-B318-0C2630D200E9}">
      <dgm:prSet/>
      <dgm:spPr/>
      <dgm:t>
        <a:bodyPr/>
        <a:lstStyle/>
        <a:p>
          <a:endParaRPr lang="ru-RU"/>
        </a:p>
      </dgm:t>
    </dgm:pt>
    <dgm:pt modelId="{36C92DCC-135D-4681-921F-B768B371B5C4}">
      <dgm:prSet phldrT="[Текст]" custT="1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16200000" scaled="1"/>
          <a:tileRect/>
        </a:gradFill>
        <a:ln>
          <a:solidFill>
            <a:schemeClr val="bg1"/>
          </a:solidFill>
        </a:ln>
      </dgm:spPr>
      <dgm:t>
        <a:bodyPr/>
        <a:lstStyle/>
        <a:p>
          <a:r>
            <a:rPr lang="ru-RU" sz="2400" b="1" i="1" dirty="0" smtClean="0"/>
            <a:t>3</a:t>
          </a:r>
          <a:r>
            <a:rPr lang="en-US" sz="2400" b="1" i="1" dirty="0" smtClean="0"/>
            <a:t>6</a:t>
          </a:r>
          <a:r>
            <a:rPr lang="ru-RU" sz="2400" b="1" i="1" dirty="0" smtClean="0"/>
            <a:t> </a:t>
          </a:r>
          <a:r>
            <a:rPr lang="en-US" sz="2400" b="1" i="1" dirty="0" smtClean="0"/>
            <a:t>664</a:t>
          </a:r>
          <a:r>
            <a:rPr lang="ru-RU" sz="2400" b="1" i="1" dirty="0" smtClean="0"/>
            <a:t> тыс. руб. </a:t>
          </a:r>
        </a:p>
        <a:p>
          <a:r>
            <a:rPr lang="ru-RU" sz="2400" b="1" i="1" dirty="0" smtClean="0"/>
            <a:t> Другие вопросы в области жилищно-коммунального хозяйства</a:t>
          </a:r>
          <a:endParaRPr lang="ru-RU" sz="2400" b="1" i="1" dirty="0"/>
        </a:p>
      </dgm:t>
    </dgm:pt>
    <dgm:pt modelId="{A6E02914-9FBF-4886-B7CF-19554005E1BF}" type="parTrans" cxnId="{6B0A25E1-915B-4D96-A527-336DB86FAFCD}">
      <dgm:prSet/>
      <dgm:spPr/>
      <dgm:t>
        <a:bodyPr/>
        <a:lstStyle/>
        <a:p>
          <a:endParaRPr lang="ru-RU"/>
        </a:p>
      </dgm:t>
    </dgm:pt>
    <dgm:pt modelId="{B73D0D3B-8FA8-4860-BFAB-DFBFBC03E7A5}" type="sibTrans" cxnId="{6B0A25E1-915B-4D96-A527-336DB86FAFCD}">
      <dgm:prSet/>
      <dgm:spPr/>
      <dgm:t>
        <a:bodyPr/>
        <a:lstStyle/>
        <a:p>
          <a:endParaRPr lang="ru-RU"/>
        </a:p>
      </dgm:t>
    </dgm:pt>
    <dgm:pt modelId="{74957F07-5A2D-41A5-87D1-076A6F1BEBE6}">
      <dgm:prSet custT="1"/>
      <dgm:spPr>
        <a:gradFill flip="none" rotWithShape="0">
          <a:gsLst>
            <a:gs pos="0">
              <a:schemeClr val="accent1">
                <a:lumMod val="75000"/>
                <a:shade val="30000"/>
                <a:satMod val="115000"/>
              </a:schemeClr>
            </a:gs>
            <a:gs pos="50000">
              <a:schemeClr val="accent1">
                <a:lumMod val="75000"/>
                <a:shade val="67500"/>
                <a:satMod val="115000"/>
              </a:schemeClr>
            </a:gs>
            <a:gs pos="100000">
              <a:schemeClr val="accent1">
                <a:lumMod val="75000"/>
                <a:shade val="100000"/>
                <a:satMod val="115000"/>
              </a:schemeClr>
            </a:gs>
          </a:gsLst>
          <a:path path="circle">
            <a:fillToRect t="100000" r="100000"/>
          </a:path>
          <a:tileRect l="-100000" b="-100000"/>
        </a:gradFill>
      </dgm:spPr>
      <dgm:t>
        <a:bodyPr/>
        <a:lstStyle/>
        <a:p>
          <a:r>
            <a:rPr lang="ru-RU" sz="2800" b="1" i="1" dirty="0" smtClean="0"/>
            <a:t> </a:t>
          </a:r>
          <a:r>
            <a:rPr lang="ru-RU" sz="2400" b="1" i="1" dirty="0" smtClean="0"/>
            <a:t>1</a:t>
          </a:r>
          <a:r>
            <a:rPr lang="en-US" sz="2400" b="1" i="1" dirty="0" smtClean="0"/>
            <a:t>14</a:t>
          </a:r>
          <a:r>
            <a:rPr lang="ru-RU" sz="2400" b="1" i="1" dirty="0" smtClean="0"/>
            <a:t> </a:t>
          </a:r>
          <a:r>
            <a:rPr lang="en-US" sz="2400" b="1" i="1" dirty="0" smtClean="0"/>
            <a:t>57</a:t>
          </a:r>
          <a:r>
            <a:rPr lang="ru-RU" sz="2400" b="1" i="1" dirty="0" smtClean="0"/>
            <a:t>4 тыс. руб.</a:t>
          </a:r>
        </a:p>
        <a:p>
          <a:r>
            <a:rPr lang="ru-RU" sz="2400" b="1" i="1" dirty="0" smtClean="0"/>
            <a:t> Благоустройство</a:t>
          </a:r>
        </a:p>
      </dgm:t>
    </dgm:pt>
    <dgm:pt modelId="{35CB47AB-BFF6-407E-BA32-1D43ED3A3F2D}" type="parTrans" cxnId="{9E9EA022-9ACB-419B-A9A5-7424A75D43AE}">
      <dgm:prSet/>
      <dgm:spPr/>
      <dgm:t>
        <a:bodyPr/>
        <a:lstStyle/>
        <a:p>
          <a:endParaRPr lang="ru-RU"/>
        </a:p>
      </dgm:t>
    </dgm:pt>
    <dgm:pt modelId="{DD1220C6-FA15-44E3-A0C5-4B442AF1CBE5}" type="sibTrans" cxnId="{9E9EA022-9ACB-419B-A9A5-7424A75D43AE}">
      <dgm:prSet/>
      <dgm:spPr/>
      <dgm:t>
        <a:bodyPr/>
        <a:lstStyle/>
        <a:p>
          <a:endParaRPr lang="ru-RU"/>
        </a:p>
      </dgm:t>
    </dgm:pt>
    <dgm:pt modelId="{91D796DB-4FEE-4CC3-AD05-1991A3968169}" type="pres">
      <dgm:prSet presAssocID="{C418153D-C9B1-4010-896A-C121666F042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F20A9B6-AB66-45D9-AC03-8203A07CED92}" type="pres">
      <dgm:prSet presAssocID="{8546B3D6-2EDF-47F7-B685-EC043A10BBD5}" presName="node" presStyleLbl="node1" presStyleIdx="0" presStyleCnt="4" custLinFactNeighborY="-1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48B2FC-5423-4C3A-8126-16029AA9F415}" type="pres">
      <dgm:prSet presAssocID="{9DABF7B7-59A8-424C-AC90-85021946E1AF}" presName="sibTrans" presStyleCnt="0"/>
      <dgm:spPr/>
    </dgm:pt>
    <dgm:pt modelId="{7EE22EFA-E3DF-4EF6-8377-14653D31AD94}" type="pres">
      <dgm:prSet presAssocID="{590DE745-E28C-451B-A3E7-0C602CA3A63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6BA227-8CCD-453D-A7D3-98D0D4F35DD8}" type="pres">
      <dgm:prSet presAssocID="{AD21127E-5C63-48F7-B513-8796DBF6EDFA}" presName="sibTrans" presStyleCnt="0"/>
      <dgm:spPr/>
    </dgm:pt>
    <dgm:pt modelId="{D6BCB54F-575A-4FB5-BA98-6EE7FE8FDF5D}" type="pres">
      <dgm:prSet presAssocID="{36C92DCC-135D-4681-921F-B768B371B5C4}" presName="node" presStyleLbl="node1" presStyleIdx="2" presStyleCnt="4" custLinFactX="11445" custLinFactNeighborX="100000" custLinFactNeighborY="-21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AD9760-FD2C-4E09-8E0B-D519B991B3FF}" type="pres">
      <dgm:prSet presAssocID="{B73D0D3B-8FA8-4860-BFAB-DFBFBC03E7A5}" presName="sibTrans" presStyleCnt="0"/>
      <dgm:spPr/>
    </dgm:pt>
    <dgm:pt modelId="{AA7A2879-9930-40C1-89CF-6D75A51B36CB}" type="pres">
      <dgm:prSet presAssocID="{74957F07-5A2D-41A5-87D1-076A6F1BEBE6}" presName="node" presStyleLbl="node1" presStyleIdx="3" presStyleCnt="4" custLinFactX="-10049" custLinFactNeighborX="-100000" custLinFactNeighborY="-21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5C1AFE8-C180-4EBE-94CA-788594556CFA}" type="presOf" srcId="{74957F07-5A2D-41A5-87D1-076A6F1BEBE6}" destId="{AA7A2879-9930-40C1-89CF-6D75A51B36CB}" srcOrd="0" destOrd="0" presId="urn:microsoft.com/office/officeart/2005/8/layout/default#2"/>
    <dgm:cxn modelId="{0669CA41-2B67-4C4A-8F2E-0658723BFDD7}" type="presOf" srcId="{36C92DCC-135D-4681-921F-B768B371B5C4}" destId="{D6BCB54F-575A-4FB5-BA98-6EE7FE8FDF5D}" srcOrd="0" destOrd="0" presId="urn:microsoft.com/office/officeart/2005/8/layout/default#2"/>
    <dgm:cxn modelId="{B44EB09B-28CD-49F5-B6B1-3EED1F021C8D}" type="presOf" srcId="{8546B3D6-2EDF-47F7-B685-EC043A10BBD5}" destId="{6F20A9B6-AB66-45D9-AC03-8203A07CED92}" srcOrd="0" destOrd="0" presId="urn:microsoft.com/office/officeart/2005/8/layout/default#2"/>
    <dgm:cxn modelId="{902A2ECA-32C2-4CDF-B26F-B4E85B992F53}" type="presOf" srcId="{590DE745-E28C-451B-A3E7-0C602CA3A63B}" destId="{7EE22EFA-E3DF-4EF6-8377-14653D31AD94}" srcOrd="0" destOrd="0" presId="urn:microsoft.com/office/officeart/2005/8/layout/default#2"/>
    <dgm:cxn modelId="{96931B02-E684-4F4F-A94E-AB587DA41180}" srcId="{C418153D-C9B1-4010-896A-C121666F042D}" destId="{8546B3D6-2EDF-47F7-B685-EC043A10BBD5}" srcOrd="0" destOrd="0" parTransId="{C5E5CA95-4066-4ED1-97AE-97439BFCD51B}" sibTransId="{9DABF7B7-59A8-424C-AC90-85021946E1AF}"/>
    <dgm:cxn modelId="{D943D021-43E3-49C0-B318-0C2630D200E9}" srcId="{C418153D-C9B1-4010-896A-C121666F042D}" destId="{590DE745-E28C-451B-A3E7-0C602CA3A63B}" srcOrd="1" destOrd="0" parTransId="{9B38EFA6-1D37-49AD-B726-7FF6820CCA0B}" sibTransId="{AD21127E-5C63-48F7-B513-8796DBF6EDFA}"/>
    <dgm:cxn modelId="{9E9EA022-9ACB-419B-A9A5-7424A75D43AE}" srcId="{C418153D-C9B1-4010-896A-C121666F042D}" destId="{74957F07-5A2D-41A5-87D1-076A6F1BEBE6}" srcOrd="3" destOrd="0" parTransId="{35CB47AB-BFF6-407E-BA32-1D43ED3A3F2D}" sibTransId="{DD1220C6-FA15-44E3-A0C5-4B442AF1CBE5}"/>
    <dgm:cxn modelId="{6B0A25E1-915B-4D96-A527-336DB86FAFCD}" srcId="{C418153D-C9B1-4010-896A-C121666F042D}" destId="{36C92DCC-135D-4681-921F-B768B371B5C4}" srcOrd="2" destOrd="0" parTransId="{A6E02914-9FBF-4886-B7CF-19554005E1BF}" sibTransId="{B73D0D3B-8FA8-4860-BFAB-DFBFBC03E7A5}"/>
    <dgm:cxn modelId="{223D80AD-755C-416A-9B50-CA54C1BA7FE8}" type="presOf" srcId="{C418153D-C9B1-4010-896A-C121666F042D}" destId="{91D796DB-4FEE-4CC3-AD05-1991A3968169}" srcOrd="0" destOrd="0" presId="urn:microsoft.com/office/officeart/2005/8/layout/default#2"/>
    <dgm:cxn modelId="{1DB38DAF-0272-45D7-A2AA-56DD56BD6891}" type="presParOf" srcId="{91D796DB-4FEE-4CC3-AD05-1991A3968169}" destId="{6F20A9B6-AB66-45D9-AC03-8203A07CED92}" srcOrd="0" destOrd="0" presId="urn:microsoft.com/office/officeart/2005/8/layout/default#2"/>
    <dgm:cxn modelId="{C77AA108-72BF-4AC0-9A31-C714CF447782}" type="presParOf" srcId="{91D796DB-4FEE-4CC3-AD05-1991A3968169}" destId="{9348B2FC-5423-4C3A-8126-16029AA9F415}" srcOrd="1" destOrd="0" presId="urn:microsoft.com/office/officeart/2005/8/layout/default#2"/>
    <dgm:cxn modelId="{F8F2FE87-6377-497A-8BC7-CFFA1D9A7A50}" type="presParOf" srcId="{91D796DB-4FEE-4CC3-AD05-1991A3968169}" destId="{7EE22EFA-E3DF-4EF6-8377-14653D31AD94}" srcOrd="2" destOrd="0" presId="urn:microsoft.com/office/officeart/2005/8/layout/default#2"/>
    <dgm:cxn modelId="{603B0B2A-75BA-4F3E-9885-78B8373F020A}" type="presParOf" srcId="{91D796DB-4FEE-4CC3-AD05-1991A3968169}" destId="{616BA227-8CCD-453D-A7D3-98D0D4F35DD8}" srcOrd="3" destOrd="0" presId="urn:microsoft.com/office/officeart/2005/8/layout/default#2"/>
    <dgm:cxn modelId="{9CE3CAC2-3059-408D-9CF0-B357B74A0E54}" type="presParOf" srcId="{91D796DB-4FEE-4CC3-AD05-1991A3968169}" destId="{D6BCB54F-575A-4FB5-BA98-6EE7FE8FDF5D}" srcOrd="4" destOrd="0" presId="urn:microsoft.com/office/officeart/2005/8/layout/default#2"/>
    <dgm:cxn modelId="{B2FADA16-31FD-4D02-A145-5365E61095DF}" type="presParOf" srcId="{91D796DB-4FEE-4CC3-AD05-1991A3968169}" destId="{C6AD9760-FD2C-4E09-8E0B-D519B991B3FF}" srcOrd="5" destOrd="0" presId="urn:microsoft.com/office/officeart/2005/8/layout/default#2"/>
    <dgm:cxn modelId="{9A8BF5DB-375D-4C69-B2BA-8CB7A8E67CDA}" type="presParOf" srcId="{91D796DB-4FEE-4CC3-AD05-1991A3968169}" destId="{AA7A2879-9930-40C1-89CF-6D75A51B36CB}" srcOrd="6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EAC8641-7AF1-4D92-A995-45B614C8DE9E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FE2DE1B8-C883-4F19-BC4B-EF6BEE6D60E8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ctr" rtl="0"/>
          <a:r>
            <a:rPr lang="ru-RU" sz="4000" b="1" baseline="0" dirty="0" smtClean="0">
              <a:solidFill>
                <a:schemeClr val="tx1"/>
              </a:solidFill>
            </a:rPr>
            <a:t>Расходы в области дорожной деятельности</a:t>
          </a:r>
          <a:endParaRPr lang="ru-RU" sz="4000" b="1" baseline="0" dirty="0">
            <a:solidFill>
              <a:schemeClr val="tx1"/>
            </a:solidFill>
          </a:endParaRPr>
        </a:p>
      </dgm:t>
    </dgm:pt>
    <dgm:pt modelId="{76F34C93-ED30-43EB-919C-9D1D8EE06482}" type="parTrans" cxnId="{392843A8-22A6-4650-BE8D-C69528C3B63D}">
      <dgm:prSet/>
      <dgm:spPr/>
      <dgm:t>
        <a:bodyPr/>
        <a:lstStyle/>
        <a:p>
          <a:endParaRPr lang="ru-RU"/>
        </a:p>
      </dgm:t>
    </dgm:pt>
    <dgm:pt modelId="{49DA5F8E-EB5E-4315-9F73-A3083C738694}" type="sibTrans" cxnId="{392843A8-22A6-4650-BE8D-C69528C3B63D}">
      <dgm:prSet/>
      <dgm:spPr/>
      <dgm:t>
        <a:bodyPr/>
        <a:lstStyle/>
        <a:p>
          <a:endParaRPr lang="ru-RU"/>
        </a:p>
      </dgm:t>
    </dgm:pt>
    <dgm:pt modelId="{223C94F4-7D53-4E44-90A4-0DF2FEB9A9A5}" type="pres">
      <dgm:prSet presAssocID="{8EAC8641-7AF1-4D92-A995-45B614C8DE9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C144974-0BE8-49E0-ADD8-D13E50441D82}" type="pres">
      <dgm:prSet presAssocID="{FE2DE1B8-C883-4F19-BC4B-EF6BEE6D60E8}" presName="parentText" presStyleLbl="node1" presStyleIdx="0" presStyleCnt="1" custLinFactNeighborY="-6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2F31879-1330-48A8-AB48-40D879CEE480}" type="presOf" srcId="{8EAC8641-7AF1-4D92-A995-45B614C8DE9E}" destId="{223C94F4-7D53-4E44-90A4-0DF2FEB9A9A5}" srcOrd="0" destOrd="0" presId="urn:microsoft.com/office/officeart/2005/8/layout/vList2"/>
    <dgm:cxn modelId="{3590433A-C9F4-4FB6-B084-00F3D3B3DE06}" type="presOf" srcId="{FE2DE1B8-C883-4F19-BC4B-EF6BEE6D60E8}" destId="{7C144974-0BE8-49E0-ADD8-D13E50441D82}" srcOrd="0" destOrd="0" presId="urn:microsoft.com/office/officeart/2005/8/layout/vList2"/>
    <dgm:cxn modelId="{392843A8-22A6-4650-BE8D-C69528C3B63D}" srcId="{8EAC8641-7AF1-4D92-A995-45B614C8DE9E}" destId="{FE2DE1B8-C883-4F19-BC4B-EF6BEE6D60E8}" srcOrd="0" destOrd="0" parTransId="{76F34C93-ED30-43EB-919C-9D1D8EE06482}" sibTransId="{49DA5F8E-EB5E-4315-9F73-A3083C738694}"/>
    <dgm:cxn modelId="{7B7B3E9F-A041-4767-97AC-036A0346FC11}" type="presParOf" srcId="{223C94F4-7D53-4E44-90A4-0DF2FEB9A9A5}" destId="{7C144974-0BE8-49E0-ADD8-D13E50441D8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418153D-C9B1-4010-896A-C121666F042D}" type="doc">
      <dgm:prSet loTypeId="urn:microsoft.com/office/officeart/2005/8/layout/default#2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546B3D6-2EDF-47F7-B685-EC043A10BBD5}">
      <dgm:prSet phldrT="[Текст]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  <a:ln>
          <a:solidFill>
            <a:schemeClr val="bg1"/>
          </a:solidFill>
        </a:ln>
      </dgm:spPr>
      <dgm:t>
        <a:bodyPr/>
        <a:lstStyle/>
        <a:p>
          <a:r>
            <a:rPr lang="en-US" b="1" i="1" dirty="0" smtClean="0"/>
            <a:t>4 211</a:t>
          </a:r>
          <a:r>
            <a:rPr lang="ru-RU" b="1" i="1" dirty="0" smtClean="0"/>
            <a:t> тыс. руб. </a:t>
          </a:r>
        </a:p>
        <a:p>
          <a:r>
            <a:rPr lang="ru-RU" b="1" i="1" dirty="0" smtClean="0"/>
            <a:t>Приобретение                   спец. техники</a:t>
          </a:r>
        </a:p>
      </dgm:t>
    </dgm:pt>
    <dgm:pt modelId="{C5E5CA95-4066-4ED1-97AE-97439BFCD51B}" type="parTrans" cxnId="{96931B02-E684-4F4F-A94E-AB587DA41180}">
      <dgm:prSet/>
      <dgm:spPr/>
      <dgm:t>
        <a:bodyPr/>
        <a:lstStyle/>
        <a:p>
          <a:endParaRPr lang="ru-RU"/>
        </a:p>
      </dgm:t>
    </dgm:pt>
    <dgm:pt modelId="{9DABF7B7-59A8-424C-AC90-85021946E1AF}" type="sibTrans" cxnId="{96931B02-E684-4F4F-A94E-AB587DA41180}">
      <dgm:prSet/>
      <dgm:spPr/>
      <dgm:t>
        <a:bodyPr/>
        <a:lstStyle/>
        <a:p>
          <a:endParaRPr lang="ru-RU"/>
        </a:p>
      </dgm:t>
    </dgm:pt>
    <dgm:pt modelId="{590DE745-E28C-451B-A3E7-0C602CA3A63B}">
      <dgm:prSet phldrT="[Текст]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5400000" scaled="1"/>
          <a:tileRect/>
        </a:gradFill>
        <a:ln>
          <a:solidFill>
            <a:schemeClr val="bg1"/>
          </a:solidFill>
        </a:ln>
      </dgm:spPr>
      <dgm:t>
        <a:bodyPr/>
        <a:lstStyle/>
        <a:p>
          <a:r>
            <a:rPr lang="ru-RU" b="1" i="1" dirty="0" smtClean="0"/>
            <a:t>16 594 тыс. руб. </a:t>
          </a:r>
        </a:p>
        <a:p>
          <a:r>
            <a:rPr lang="ru-RU" b="1" i="1" dirty="0" smtClean="0"/>
            <a:t>Восстановление и ремонт тротуаров (народные инициативы) </a:t>
          </a:r>
          <a:endParaRPr lang="ru-RU" b="1" i="1" dirty="0"/>
        </a:p>
      </dgm:t>
    </dgm:pt>
    <dgm:pt modelId="{9B38EFA6-1D37-49AD-B726-7FF6820CCA0B}" type="parTrans" cxnId="{D943D021-43E3-49C0-B318-0C2630D200E9}">
      <dgm:prSet/>
      <dgm:spPr/>
      <dgm:t>
        <a:bodyPr/>
        <a:lstStyle/>
        <a:p>
          <a:endParaRPr lang="ru-RU"/>
        </a:p>
      </dgm:t>
    </dgm:pt>
    <dgm:pt modelId="{AD21127E-5C63-48F7-B513-8796DBF6EDFA}" type="sibTrans" cxnId="{D943D021-43E3-49C0-B318-0C2630D200E9}">
      <dgm:prSet/>
      <dgm:spPr/>
      <dgm:t>
        <a:bodyPr/>
        <a:lstStyle/>
        <a:p>
          <a:endParaRPr lang="ru-RU"/>
        </a:p>
      </dgm:t>
    </dgm:pt>
    <dgm:pt modelId="{9F5E9840-A5BB-4519-8675-861BD6339F81}">
      <dgm:prSet phldrT="[Текст]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18900000" scaled="1"/>
          <a:tileRect/>
        </a:gradFill>
        <a:ln>
          <a:solidFill>
            <a:schemeClr val="bg1"/>
          </a:solidFill>
        </a:ln>
        <a:effectLst>
          <a:innerShdw blurRad="63500" dist="50800" dir="189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ru-RU" b="1" i="1" dirty="0" smtClean="0"/>
            <a:t>86 168 тыс. руб. </a:t>
          </a:r>
        </a:p>
        <a:p>
          <a:r>
            <a:rPr lang="ru-RU" b="1" i="1" dirty="0" smtClean="0"/>
            <a:t>Ремонт              муниципальных дорог (областной бюджет) </a:t>
          </a:r>
          <a:endParaRPr lang="ru-RU" b="1" i="1" dirty="0"/>
        </a:p>
      </dgm:t>
    </dgm:pt>
    <dgm:pt modelId="{83F34F0B-DFAD-4FB9-B0CF-07019519A2AB}" type="parTrans" cxnId="{20F2B712-BB20-40AE-8819-583A3811266B}">
      <dgm:prSet/>
      <dgm:spPr/>
      <dgm:t>
        <a:bodyPr/>
        <a:lstStyle/>
        <a:p>
          <a:endParaRPr lang="ru-RU"/>
        </a:p>
      </dgm:t>
    </dgm:pt>
    <dgm:pt modelId="{9E1B70ED-8D50-44A9-947D-B13000184C77}" type="sibTrans" cxnId="{20F2B712-BB20-40AE-8819-583A3811266B}">
      <dgm:prSet/>
      <dgm:spPr/>
      <dgm:t>
        <a:bodyPr/>
        <a:lstStyle/>
        <a:p>
          <a:endParaRPr lang="ru-RU"/>
        </a:p>
      </dgm:t>
    </dgm:pt>
    <dgm:pt modelId="{36C92DCC-135D-4681-921F-B768B371B5C4}">
      <dgm:prSet phldrT="[Текст]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16200000" scaled="1"/>
          <a:tileRect/>
        </a:gradFill>
        <a:ln>
          <a:solidFill>
            <a:schemeClr val="bg1"/>
          </a:solidFill>
        </a:ln>
      </dgm:spPr>
      <dgm:t>
        <a:bodyPr/>
        <a:lstStyle/>
        <a:p>
          <a:r>
            <a:rPr lang="ru-RU" b="1" i="1" dirty="0" smtClean="0"/>
            <a:t>7 723 тыс. руб. </a:t>
          </a:r>
        </a:p>
        <a:p>
          <a:r>
            <a:rPr lang="ru-RU" b="1" i="1" dirty="0" smtClean="0"/>
            <a:t>Прочие мероприятия</a:t>
          </a:r>
          <a:endParaRPr lang="ru-RU" b="1" i="1" dirty="0"/>
        </a:p>
      </dgm:t>
    </dgm:pt>
    <dgm:pt modelId="{A6E02914-9FBF-4886-B7CF-19554005E1BF}" type="parTrans" cxnId="{6B0A25E1-915B-4D96-A527-336DB86FAFCD}">
      <dgm:prSet/>
      <dgm:spPr/>
      <dgm:t>
        <a:bodyPr/>
        <a:lstStyle/>
        <a:p>
          <a:endParaRPr lang="ru-RU"/>
        </a:p>
      </dgm:t>
    </dgm:pt>
    <dgm:pt modelId="{B73D0D3B-8FA8-4860-BFAB-DFBFBC03E7A5}" type="sibTrans" cxnId="{6B0A25E1-915B-4D96-A527-336DB86FAFCD}">
      <dgm:prSet/>
      <dgm:spPr/>
      <dgm:t>
        <a:bodyPr/>
        <a:lstStyle/>
        <a:p>
          <a:endParaRPr lang="ru-RU"/>
        </a:p>
      </dgm:t>
    </dgm:pt>
    <dgm:pt modelId="{011A61CA-1D32-4607-949B-D283036576E8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algn="ctr"/>
          <a:r>
            <a:rPr lang="ru-RU" b="1" i="1" dirty="0" smtClean="0"/>
            <a:t>67 997 тыс. руб. </a:t>
          </a:r>
        </a:p>
        <a:p>
          <a:pPr algn="ctr"/>
          <a:r>
            <a:rPr lang="ru-RU" b="1" i="1" dirty="0" smtClean="0"/>
            <a:t>Ремонт                муниципальных дорог (районный бюджет)</a:t>
          </a:r>
        </a:p>
      </dgm:t>
    </dgm:pt>
    <dgm:pt modelId="{0265A433-0C84-4D0E-B961-68C4694D65FD}" type="parTrans" cxnId="{7A30338B-E2AC-482E-970E-28C91468A8B2}">
      <dgm:prSet/>
      <dgm:spPr/>
      <dgm:t>
        <a:bodyPr/>
        <a:lstStyle/>
        <a:p>
          <a:endParaRPr lang="ru-RU"/>
        </a:p>
      </dgm:t>
    </dgm:pt>
    <dgm:pt modelId="{ECD91ACE-EFB4-4C5E-BD58-C0F90195A7C0}" type="sibTrans" cxnId="{7A30338B-E2AC-482E-970E-28C91468A8B2}">
      <dgm:prSet/>
      <dgm:spPr/>
      <dgm:t>
        <a:bodyPr/>
        <a:lstStyle/>
        <a:p>
          <a:endParaRPr lang="ru-RU"/>
        </a:p>
      </dgm:t>
    </dgm:pt>
    <dgm:pt modelId="{D1C3DA52-0ED3-426C-8CD3-D689F43B1976}">
      <dgm:prSet phldrT="[Текст]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  <a:ln>
          <a:solidFill>
            <a:schemeClr val="bg1"/>
          </a:solidFill>
        </a:ln>
      </dgm:spPr>
      <dgm:t>
        <a:bodyPr/>
        <a:lstStyle/>
        <a:p>
          <a:r>
            <a:rPr lang="ru-RU" b="1" i="1" dirty="0" smtClean="0"/>
            <a:t>227 669 тыс. руб.</a:t>
          </a:r>
        </a:p>
        <a:p>
          <a:r>
            <a:rPr lang="ru-RU" b="1" i="1" dirty="0" smtClean="0"/>
            <a:t>Реконструкция мостового перехода через р. Кута (разрушенного весенним паводком)</a:t>
          </a:r>
        </a:p>
      </dgm:t>
    </dgm:pt>
    <dgm:pt modelId="{0D2C8C6C-5BBE-46B2-8645-7B396DB1A677}" type="parTrans" cxnId="{5C774EAC-033E-414E-A1EB-349F51830D33}">
      <dgm:prSet/>
      <dgm:spPr/>
      <dgm:t>
        <a:bodyPr/>
        <a:lstStyle/>
        <a:p>
          <a:endParaRPr lang="ru-RU"/>
        </a:p>
      </dgm:t>
    </dgm:pt>
    <dgm:pt modelId="{837B920F-7580-4005-AA6F-2FF3A9AD07CE}" type="sibTrans" cxnId="{5C774EAC-033E-414E-A1EB-349F51830D33}">
      <dgm:prSet/>
      <dgm:spPr/>
      <dgm:t>
        <a:bodyPr/>
        <a:lstStyle/>
        <a:p>
          <a:endParaRPr lang="ru-RU"/>
        </a:p>
      </dgm:t>
    </dgm:pt>
    <dgm:pt modelId="{8F14A40C-F15A-46C5-B8BB-81544F13D9A2}">
      <dgm:prSet phldrT="[Текст]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  <a:ln>
          <a:solidFill>
            <a:schemeClr val="bg1"/>
          </a:solidFill>
        </a:ln>
      </dgm:spPr>
      <dgm:t>
        <a:bodyPr/>
        <a:lstStyle/>
        <a:p>
          <a:r>
            <a:rPr lang="ru-RU" b="1" i="1" dirty="0" smtClean="0"/>
            <a:t>58 960 тыс. руб.</a:t>
          </a:r>
        </a:p>
        <a:p>
          <a:r>
            <a:rPr lang="ru-RU" b="1" i="1" dirty="0" smtClean="0"/>
            <a:t>Содержание      внутригородских дорог </a:t>
          </a:r>
        </a:p>
      </dgm:t>
    </dgm:pt>
    <dgm:pt modelId="{18AF0992-6600-4ADA-88CB-9F373EB348D5}" type="parTrans" cxnId="{A5FE44A7-B6A4-44BF-AA36-509682260617}">
      <dgm:prSet/>
      <dgm:spPr/>
      <dgm:t>
        <a:bodyPr/>
        <a:lstStyle/>
        <a:p>
          <a:endParaRPr lang="ru-RU"/>
        </a:p>
      </dgm:t>
    </dgm:pt>
    <dgm:pt modelId="{4A3CACA3-4561-4BEF-9344-02AF92FBEECE}" type="sibTrans" cxnId="{A5FE44A7-B6A4-44BF-AA36-509682260617}">
      <dgm:prSet/>
      <dgm:spPr/>
      <dgm:t>
        <a:bodyPr/>
        <a:lstStyle/>
        <a:p>
          <a:endParaRPr lang="ru-RU"/>
        </a:p>
      </dgm:t>
    </dgm:pt>
    <dgm:pt modelId="{0D5B0ED0-E978-4826-8072-31E8ED70CCCD}">
      <dgm:prSet phldrT="[Текст]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  <a:ln>
          <a:solidFill>
            <a:schemeClr val="bg1"/>
          </a:solidFill>
        </a:ln>
      </dgm:spPr>
      <dgm:t>
        <a:bodyPr/>
        <a:lstStyle/>
        <a:p>
          <a:r>
            <a:rPr lang="ru-RU" b="1" i="1" dirty="0" smtClean="0"/>
            <a:t>45 249 тыс. руб. </a:t>
          </a:r>
        </a:p>
        <a:p>
          <a:r>
            <a:rPr lang="ru-RU" b="1" i="1" dirty="0" smtClean="0"/>
            <a:t>Ремонт                 муниципальных дорог                                         (местный бюджет)</a:t>
          </a:r>
        </a:p>
      </dgm:t>
    </dgm:pt>
    <dgm:pt modelId="{CCEF4D87-1CC2-42B9-AA9F-EBB9D4616E71}" type="parTrans" cxnId="{24214825-800D-431E-B4F3-7FF343B3BE8C}">
      <dgm:prSet/>
      <dgm:spPr/>
      <dgm:t>
        <a:bodyPr/>
        <a:lstStyle/>
        <a:p>
          <a:endParaRPr lang="ru-RU"/>
        </a:p>
      </dgm:t>
    </dgm:pt>
    <dgm:pt modelId="{BE29BF2D-F721-4417-BA9B-34593D206E4A}" type="sibTrans" cxnId="{24214825-800D-431E-B4F3-7FF343B3BE8C}">
      <dgm:prSet/>
      <dgm:spPr/>
      <dgm:t>
        <a:bodyPr/>
        <a:lstStyle/>
        <a:p>
          <a:endParaRPr lang="ru-RU"/>
        </a:p>
      </dgm:t>
    </dgm:pt>
    <dgm:pt modelId="{90FEFAB1-8E84-4B11-A38D-48F724AA1FE5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b="1" i="1" dirty="0" smtClean="0"/>
            <a:t>12 022 тыс. руб. </a:t>
          </a:r>
        </a:p>
        <a:p>
          <a:r>
            <a:rPr lang="ru-RU" b="1" i="1" dirty="0" smtClean="0"/>
            <a:t>Восстановление и ремонт тротуаров (районный бюджет)</a:t>
          </a:r>
        </a:p>
      </dgm:t>
    </dgm:pt>
    <dgm:pt modelId="{C1F9EC3B-0BBC-4943-80B1-48882065E34B}" type="parTrans" cxnId="{F7AF89BE-438D-4CFD-A323-973B94B36226}">
      <dgm:prSet/>
      <dgm:spPr/>
      <dgm:t>
        <a:bodyPr/>
        <a:lstStyle/>
        <a:p>
          <a:endParaRPr lang="ru-RU"/>
        </a:p>
      </dgm:t>
    </dgm:pt>
    <dgm:pt modelId="{55F47230-8F96-46A4-9B71-59A2A205C230}" type="sibTrans" cxnId="{F7AF89BE-438D-4CFD-A323-973B94B36226}">
      <dgm:prSet/>
      <dgm:spPr/>
      <dgm:t>
        <a:bodyPr/>
        <a:lstStyle/>
        <a:p>
          <a:endParaRPr lang="ru-RU"/>
        </a:p>
      </dgm:t>
    </dgm:pt>
    <dgm:pt modelId="{A542BB34-3CDF-49AE-BDE0-40CE60F52A7E}">
      <dgm:prSet phldrT="[Текст]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  <a:ln>
          <a:solidFill>
            <a:schemeClr val="bg1"/>
          </a:solidFill>
        </a:ln>
      </dgm:spPr>
      <dgm:t>
        <a:bodyPr/>
        <a:lstStyle/>
        <a:p>
          <a:r>
            <a:rPr lang="ru-RU" b="1" i="1" dirty="0" smtClean="0"/>
            <a:t>8 717 тыс. руб.</a:t>
          </a:r>
        </a:p>
        <a:p>
          <a:r>
            <a:rPr lang="ru-RU" b="1" i="1" dirty="0" smtClean="0"/>
            <a:t>МП «Повышение безопасности дорожного движения»</a:t>
          </a:r>
        </a:p>
      </dgm:t>
    </dgm:pt>
    <dgm:pt modelId="{571CF7DA-A502-4586-9FC9-FBE995D05F60}" type="parTrans" cxnId="{5EDFA205-A0D9-4FDA-A919-68C65F1BEA81}">
      <dgm:prSet/>
      <dgm:spPr/>
      <dgm:t>
        <a:bodyPr/>
        <a:lstStyle/>
        <a:p>
          <a:endParaRPr lang="ru-RU"/>
        </a:p>
      </dgm:t>
    </dgm:pt>
    <dgm:pt modelId="{D7CD2CED-D2A9-4B9A-8F69-E4F6C38C04E3}" type="sibTrans" cxnId="{5EDFA205-A0D9-4FDA-A919-68C65F1BEA81}">
      <dgm:prSet/>
      <dgm:spPr/>
      <dgm:t>
        <a:bodyPr/>
        <a:lstStyle/>
        <a:p>
          <a:endParaRPr lang="ru-RU"/>
        </a:p>
      </dgm:t>
    </dgm:pt>
    <dgm:pt modelId="{91D796DB-4FEE-4CC3-AD05-1991A3968169}" type="pres">
      <dgm:prSet presAssocID="{C418153D-C9B1-4010-896A-C121666F042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F20A9B6-AB66-45D9-AC03-8203A07CED92}" type="pres">
      <dgm:prSet presAssocID="{8546B3D6-2EDF-47F7-B685-EC043A10BBD5}" presName="node" presStyleLbl="node1" presStyleIdx="0" presStyleCnt="10" custScaleY="102958" custLinFactX="72720" custLinFactY="100000" custLinFactNeighborX="100000" custLinFactNeighborY="1534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48B2FC-5423-4C3A-8126-16029AA9F415}" type="pres">
      <dgm:prSet presAssocID="{9DABF7B7-59A8-424C-AC90-85021946E1AF}" presName="sibTrans" presStyleCnt="0"/>
      <dgm:spPr/>
    </dgm:pt>
    <dgm:pt modelId="{7EE22EFA-E3DF-4EF6-8377-14653D31AD94}" type="pres">
      <dgm:prSet presAssocID="{590DE745-E28C-451B-A3E7-0C602CA3A63B}" presName="node" presStyleLbl="node1" presStyleIdx="1" presStyleCnt="10" custScaleY="102958" custLinFactNeighborX="62720" custLinFactNeighborY="950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6BA227-8CCD-453D-A7D3-98D0D4F35DD8}" type="pres">
      <dgm:prSet presAssocID="{AD21127E-5C63-48F7-B513-8796DBF6EDFA}" presName="sibTrans" presStyleCnt="0"/>
      <dgm:spPr/>
    </dgm:pt>
    <dgm:pt modelId="{CEE978A8-7F57-4C14-8D34-863601262F0A}" type="pres">
      <dgm:prSet presAssocID="{9F5E9840-A5BB-4519-8675-861BD6339F81}" presName="node" presStyleLbl="node1" presStyleIdx="2" presStyleCnt="10" custScaleX="97393" custScaleY="102958" custLinFactNeighborX="-91030" custLinFactNeighborY="-443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F9CB2D-1EDD-4E16-BF45-AB6B3DFB006B}" type="pres">
      <dgm:prSet presAssocID="{9E1B70ED-8D50-44A9-947D-B13000184C77}" presName="sibTrans" presStyleCnt="0"/>
      <dgm:spPr/>
    </dgm:pt>
    <dgm:pt modelId="{D6BCB54F-575A-4FB5-BA98-6EE7FE8FDF5D}" type="pres">
      <dgm:prSet presAssocID="{36C92DCC-135D-4681-921F-B768B371B5C4}" presName="node" presStyleLbl="node1" presStyleIdx="3" presStyleCnt="10" custScaleX="120940" custScaleY="102958" custLinFactY="100000" custLinFactNeighborX="-29208" custLinFactNeighborY="1534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AD9760-FD2C-4E09-8E0B-D519B991B3FF}" type="pres">
      <dgm:prSet presAssocID="{B73D0D3B-8FA8-4860-BFAB-DFBFBC03E7A5}" presName="sibTrans" presStyleCnt="0"/>
      <dgm:spPr/>
    </dgm:pt>
    <dgm:pt modelId="{597B324E-28B9-4101-B21D-8F6C9D65325B}" type="pres">
      <dgm:prSet presAssocID="{011A61CA-1D32-4607-949B-D283036576E8}" presName="node" presStyleLbl="node1" presStyleIdx="4" presStyleCnt="10" custScaleX="95490" custScaleY="102958" custLinFactX="82515" custLinFactY="-63965" custLinFactNeighborX="10000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7E07F6-3F4D-46E7-84B3-0CF168B035D6}" type="pres">
      <dgm:prSet presAssocID="{ECD91ACE-EFB4-4C5E-BD58-C0F90195A7C0}" presName="sibTrans" presStyleCnt="0"/>
      <dgm:spPr/>
    </dgm:pt>
    <dgm:pt modelId="{88590AC8-D988-4D68-890E-678455D8E2E6}" type="pres">
      <dgm:prSet presAssocID="{D1C3DA52-0ED3-426C-8CD3-D689F43B1976}" presName="node" presStyleLbl="node1" presStyleIdx="5" presStyleCnt="10" custScaleX="112909" custScaleY="102958" custLinFactX="-47291" custLinFactY="-63965" custLinFactNeighborX="-10000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675743-0F8E-42A4-A4F8-7CF80B144A9A}" type="pres">
      <dgm:prSet presAssocID="{837B920F-7580-4005-AA6F-2FF3A9AD07CE}" presName="sibTrans" presStyleCnt="0"/>
      <dgm:spPr/>
    </dgm:pt>
    <dgm:pt modelId="{99E81FD0-F3E9-43C5-902A-6A11612F599E}" type="pres">
      <dgm:prSet presAssocID="{8F14A40C-F15A-46C5-B8BB-81544F13D9A2}" presName="node" presStyleLbl="node1" presStyleIdx="6" presStyleCnt="10" custScaleX="117860" custScaleY="102958" custLinFactX="-100000" custLinFactNeighborX="-154992" custLinFactNeighborY="-255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7E24B4-5A2C-4631-B58F-01D4742AC69F}" type="pres">
      <dgm:prSet presAssocID="{4A3CACA3-4561-4BEF-9344-02AF92FBEECE}" presName="sibTrans" presStyleCnt="0"/>
      <dgm:spPr/>
    </dgm:pt>
    <dgm:pt modelId="{D28DB185-EBCA-457E-9EC7-E92BB43808E1}" type="pres">
      <dgm:prSet presAssocID="{0D5B0ED0-E978-4826-8072-31E8ED70CCCD}" presName="node" presStyleLbl="node1" presStyleIdx="7" presStyleCnt="10" custScaleX="105894" custScaleY="102958" custLinFactX="100000" custLinFactY="-100000" custLinFactNeighborX="173277" custLinFactNeighborY="-1835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3BC005-9CD1-4F53-9558-4411F81FE4F2}" type="pres">
      <dgm:prSet presAssocID="{BE29BF2D-F721-4417-BA9B-34593D206E4A}" presName="sibTrans" presStyleCnt="0"/>
      <dgm:spPr/>
    </dgm:pt>
    <dgm:pt modelId="{5A04A09D-31D8-4599-80A7-733F31161402}" type="pres">
      <dgm:prSet presAssocID="{90FEFAB1-8E84-4B11-A38D-48F724AA1FE5}" presName="node" presStyleLbl="node1" presStyleIdx="8" presStyleCnt="10" custScaleX="96584" custScaleY="102958" custLinFactX="30769" custLinFactY="-44185" custLinFactNeighborX="10000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D62DEF-9262-4A06-BDF8-B02F4A291899}" type="pres">
      <dgm:prSet presAssocID="{55F47230-8F96-46A4-9B71-59A2A205C230}" presName="sibTrans" presStyleCnt="0"/>
      <dgm:spPr/>
    </dgm:pt>
    <dgm:pt modelId="{43D6616D-D893-4507-99F7-C0974F128B77}" type="pres">
      <dgm:prSet presAssocID="{A542BB34-3CDF-49AE-BDE0-40CE60F52A7E}" presName="node" presStyleLbl="node1" presStyleIdx="9" presStyleCnt="10" custScaleY="102958" custLinFactX="-100000" custLinFactNeighborX="-157159" custLinFactNeighborY="142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2681E84-A7BE-4E0D-B29B-167D2301AD35}" type="presOf" srcId="{A542BB34-3CDF-49AE-BDE0-40CE60F52A7E}" destId="{43D6616D-D893-4507-99F7-C0974F128B77}" srcOrd="0" destOrd="0" presId="urn:microsoft.com/office/officeart/2005/8/layout/default#2"/>
    <dgm:cxn modelId="{3EB46BD1-F2FF-48B7-B3FD-7A4903CEF8E6}" type="presOf" srcId="{36C92DCC-135D-4681-921F-B768B371B5C4}" destId="{D6BCB54F-575A-4FB5-BA98-6EE7FE8FDF5D}" srcOrd="0" destOrd="0" presId="urn:microsoft.com/office/officeart/2005/8/layout/default#2"/>
    <dgm:cxn modelId="{C1344AC9-2383-4B09-9760-F8C7069FD100}" type="presOf" srcId="{9F5E9840-A5BB-4519-8675-861BD6339F81}" destId="{CEE978A8-7F57-4C14-8D34-863601262F0A}" srcOrd="0" destOrd="0" presId="urn:microsoft.com/office/officeart/2005/8/layout/default#2"/>
    <dgm:cxn modelId="{5C774EAC-033E-414E-A1EB-349F51830D33}" srcId="{C418153D-C9B1-4010-896A-C121666F042D}" destId="{D1C3DA52-0ED3-426C-8CD3-D689F43B1976}" srcOrd="5" destOrd="0" parTransId="{0D2C8C6C-5BBE-46B2-8645-7B396DB1A677}" sibTransId="{837B920F-7580-4005-AA6F-2FF3A9AD07CE}"/>
    <dgm:cxn modelId="{F7AF89BE-438D-4CFD-A323-973B94B36226}" srcId="{C418153D-C9B1-4010-896A-C121666F042D}" destId="{90FEFAB1-8E84-4B11-A38D-48F724AA1FE5}" srcOrd="8" destOrd="0" parTransId="{C1F9EC3B-0BBC-4943-80B1-48882065E34B}" sibTransId="{55F47230-8F96-46A4-9B71-59A2A205C230}"/>
    <dgm:cxn modelId="{1C70C8EF-72E8-47A9-9961-48CE101843B9}" type="presOf" srcId="{C418153D-C9B1-4010-896A-C121666F042D}" destId="{91D796DB-4FEE-4CC3-AD05-1991A3968169}" srcOrd="0" destOrd="0" presId="urn:microsoft.com/office/officeart/2005/8/layout/default#2"/>
    <dgm:cxn modelId="{20F2B712-BB20-40AE-8819-583A3811266B}" srcId="{C418153D-C9B1-4010-896A-C121666F042D}" destId="{9F5E9840-A5BB-4519-8675-861BD6339F81}" srcOrd="2" destOrd="0" parTransId="{83F34F0B-DFAD-4FB9-B0CF-07019519A2AB}" sibTransId="{9E1B70ED-8D50-44A9-947D-B13000184C77}"/>
    <dgm:cxn modelId="{7B386CE0-D63F-4734-8865-7BE4847F1BB4}" type="presOf" srcId="{90FEFAB1-8E84-4B11-A38D-48F724AA1FE5}" destId="{5A04A09D-31D8-4599-80A7-733F31161402}" srcOrd="0" destOrd="0" presId="urn:microsoft.com/office/officeart/2005/8/layout/default#2"/>
    <dgm:cxn modelId="{6B0A25E1-915B-4D96-A527-336DB86FAFCD}" srcId="{C418153D-C9B1-4010-896A-C121666F042D}" destId="{36C92DCC-135D-4681-921F-B768B371B5C4}" srcOrd="3" destOrd="0" parTransId="{A6E02914-9FBF-4886-B7CF-19554005E1BF}" sibTransId="{B73D0D3B-8FA8-4860-BFAB-DFBFBC03E7A5}"/>
    <dgm:cxn modelId="{EBC78F68-49B2-48BE-BFD5-262E0065CE36}" type="presOf" srcId="{8546B3D6-2EDF-47F7-B685-EC043A10BBD5}" destId="{6F20A9B6-AB66-45D9-AC03-8203A07CED92}" srcOrd="0" destOrd="0" presId="urn:microsoft.com/office/officeart/2005/8/layout/default#2"/>
    <dgm:cxn modelId="{96931B02-E684-4F4F-A94E-AB587DA41180}" srcId="{C418153D-C9B1-4010-896A-C121666F042D}" destId="{8546B3D6-2EDF-47F7-B685-EC043A10BBD5}" srcOrd="0" destOrd="0" parTransId="{C5E5CA95-4066-4ED1-97AE-97439BFCD51B}" sibTransId="{9DABF7B7-59A8-424C-AC90-85021946E1AF}"/>
    <dgm:cxn modelId="{0E044909-3523-4065-A113-5C656D1500BA}" type="presOf" srcId="{D1C3DA52-0ED3-426C-8CD3-D689F43B1976}" destId="{88590AC8-D988-4D68-890E-678455D8E2E6}" srcOrd="0" destOrd="0" presId="urn:microsoft.com/office/officeart/2005/8/layout/default#2"/>
    <dgm:cxn modelId="{7A30338B-E2AC-482E-970E-28C91468A8B2}" srcId="{C418153D-C9B1-4010-896A-C121666F042D}" destId="{011A61CA-1D32-4607-949B-D283036576E8}" srcOrd="4" destOrd="0" parTransId="{0265A433-0C84-4D0E-B961-68C4694D65FD}" sibTransId="{ECD91ACE-EFB4-4C5E-BD58-C0F90195A7C0}"/>
    <dgm:cxn modelId="{A5FE44A7-B6A4-44BF-AA36-509682260617}" srcId="{C418153D-C9B1-4010-896A-C121666F042D}" destId="{8F14A40C-F15A-46C5-B8BB-81544F13D9A2}" srcOrd="6" destOrd="0" parTransId="{18AF0992-6600-4ADA-88CB-9F373EB348D5}" sibTransId="{4A3CACA3-4561-4BEF-9344-02AF92FBEECE}"/>
    <dgm:cxn modelId="{BAA8FD6A-74F4-4F80-8652-8F59180E7461}" type="presOf" srcId="{590DE745-E28C-451B-A3E7-0C602CA3A63B}" destId="{7EE22EFA-E3DF-4EF6-8377-14653D31AD94}" srcOrd="0" destOrd="0" presId="urn:microsoft.com/office/officeart/2005/8/layout/default#2"/>
    <dgm:cxn modelId="{B2721DC6-5B94-4702-8B4B-95EF531F69F8}" type="presOf" srcId="{011A61CA-1D32-4607-949B-D283036576E8}" destId="{597B324E-28B9-4101-B21D-8F6C9D65325B}" srcOrd="0" destOrd="0" presId="urn:microsoft.com/office/officeart/2005/8/layout/default#2"/>
    <dgm:cxn modelId="{96E3C346-F666-4424-8DBF-4C1DBB722141}" type="presOf" srcId="{8F14A40C-F15A-46C5-B8BB-81544F13D9A2}" destId="{99E81FD0-F3E9-43C5-902A-6A11612F599E}" srcOrd="0" destOrd="0" presId="urn:microsoft.com/office/officeart/2005/8/layout/default#2"/>
    <dgm:cxn modelId="{5EDFA205-A0D9-4FDA-A919-68C65F1BEA81}" srcId="{C418153D-C9B1-4010-896A-C121666F042D}" destId="{A542BB34-3CDF-49AE-BDE0-40CE60F52A7E}" srcOrd="9" destOrd="0" parTransId="{571CF7DA-A502-4586-9FC9-FBE995D05F60}" sibTransId="{D7CD2CED-D2A9-4B9A-8F69-E4F6C38C04E3}"/>
    <dgm:cxn modelId="{24214825-800D-431E-B4F3-7FF343B3BE8C}" srcId="{C418153D-C9B1-4010-896A-C121666F042D}" destId="{0D5B0ED0-E978-4826-8072-31E8ED70CCCD}" srcOrd="7" destOrd="0" parTransId="{CCEF4D87-1CC2-42B9-AA9F-EBB9D4616E71}" sibTransId="{BE29BF2D-F721-4417-BA9B-34593D206E4A}"/>
    <dgm:cxn modelId="{E00D82BF-B2FD-4295-B1D7-277061D1C0D5}" type="presOf" srcId="{0D5B0ED0-E978-4826-8072-31E8ED70CCCD}" destId="{D28DB185-EBCA-457E-9EC7-E92BB43808E1}" srcOrd="0" destOrd="0" presId="urn:microsoft.com/office/officeart/2005/8/layout/default#2"/>
    <dgm:cxn modelId="{D943D021-43E3-49C0-B318-0C2630D200E9}" srcId="{C418153D-C9B1-4010-896A-C121666F042D}" destId="{590DE745-E28C-451B-A3E7-0C602CA3A63B}" srcOrd="1" destOrd="0" parTransId="{9B38EFA6-1D37-49AD-B726-7FF6820CCA0B}" sibTransId="{AD21127E-5C63-48F7-B513-8796DBF6EDFA}"/>
    <dgm:cxn modelId="{2F4EE13C-6D93-47BC-A6DE-440FB5C175E4}" type="presParOf" srcId="{91D796DB-4FEE-4CC3-AD05-1991A3968169}" destId="{6F20A9B6-AB66-45D9-AC03-8203A07CED92}" srcOrd="0" destOrd="0" presId="urn:microsoft.com/office/officeart/2005/8/layout/default#2"/>
    <dgm:cxn modelId="{08DC7B99-834E-457C-9647-F403674FBEBB}" type="presParOf" srcId="{91D796DB-4FEE-4CC3-AD05-1991A3968169}" destId="{9348B2FC-5423-4C3A-8126-16029AA9F415}" srcOrd="1" destOrd="0" presId="urn:microsoft.com/office/officeart/2005/8/layout/default#2"/>
    <dgm:cxn modelId="{28A58F8B-8DC4-41E2-B43A-04377510CEF2}" type="presParOf" srcId="{91D796DB-4FEE-4CC3-AD05-1991A3968169}" destId="{7EE22EFA-E3DF-4EF6-8377-14653D31AD94}" srcOrd="2" destOrd="0" presId="urn:microsoft.com/office/officeart/2005/8/layout/default#2"/>
    <dgm:cxn modelId="{539E86F3-7A3D-4CAB-ADCB-AC0B2F635A21}" type="presParOf" srcId="{91D796DB-4FEE-4CC3-AD05-1991A3968169}" destId="{616BA227-8CCD-453D-A7D3-98D0D4F35DD8}" srcOrd="3" destOrd="0" presId="urn:microsoft.com/office/officeart/2005/8/layout/default#2"/>
    <dgm:cxn modelId="{F8D04C30-44D0-4961-A210-383513932CF2}" type="presParOf" srcId="{91D796DB-4FEE-4CC3-AD05-1991A3968169}" destId="{CEE978A8-7F57-4C14-8D34-863601262F0A}" srcOrd="4" destOrd="0" presId="urn:microsoft.com/office/officeart/2005/8/layout/default#2"/>
    <dgm:cxn modelId="{EA52EFCA-10EA-4651-82D3-9EF7DD4EDAB6}" type="presParOf" srcId="{91D796DB-4FEE-4CC3-AD05-1991A3968169}" destId="{2BF9CB2D-1EDD-4E16-BF45-AB6B3DFB006B}" srcOrd="5" destOrd="0" presId="urn:microsoft.com/office/officeart/2005/8/layout/default#2"/>
    <dgm:cxn modelId="{4069C2C0-0A21-46EE-8272-643845DCE402}" type="presParOf" srcId="{91D796DB-4FEE-4CC3-AD05-1991A3968169}" destId="{D6BCB54F-575A-4FB5-BA98-6EE7FE8FDF5D}" srcOrd="6" destOrd="0" presId="urn:microsoft.com/office/officeart/2005/8/layout/default#2"/>
    <dgm:cxn modelId="{80AADAEA-1F4F-4695-8027-D6F964A186CD}" type="presParOf" srcId="{91D796DB-4FEE-4CC3-AD05-1991A3968169}" destId="{C6AD9760-FD2C-4E09-8E0B-D519B991B3FF}" srcOrd="7" destOrd="0" presId="urn:microsoft.com/office/officeart/2005/8/layout/default#2"/>
    <dgm:cxn modelId="{C03505A8-D4FB-4B39-86B0-9DDBCD5BB1EB}" type="presParOf" srcId="{91D796DB-4FEE-4CC3-AD05-1991A3968169}" destId="{597B324E-28B9-4101-B21D-8F6C9D65325B}" srcOrd="8" destOrd="0" presId="urn:microsoft.com/office/officeart/2005/8/layout/default#2"/>
    <dgm:cxn modelId="{A91C9E6A-519D-4D63-9F0B-1DE3527A49AF}" type="presParOf" srcId="{91D796DB-4FEE-4CC3-AD05-1991A3968169}" destId="{A87E07F6-3F4D-46E7-84B3-0CF168B035D6}" srcOrd="9" destOrd="0" presId="urn:microsoft.com/office/officeart/2005/8/layout/default#2"/>
    <dgm:cxn modelId="{82257C15-DA6E-47A1-AE51-AC31C1B33FB7}" type="presParOf" srcId="{91D796DB-4FEE-4CC3-AD05-1991A3968169}" destId="{88590AC8-D988-4D68-890E-678455D8E2E6}" srcOrd="10" destOrd="0" presId="urn:microsoft.com/office/officeart/2005/8/layout/default#2"/>
    <dgm:cxn modelId="{9120F41E-3B07-4242-AEC7-2B85158CEE8F}" type="presParOf" srcId="{91D796DB-4FEE-4CC3-AD05-1991A3968169}" destId="{45675743-0F8E-42A4-A4F8-7CF80B144A9A}" srcOrd="11" destOrd="0" presId="urn:microsoft.com/office/officeart/2005/8/layout/default#2"/>
    <dgm:cxn modelId="{E95DAB64-DA3D-4FDA-A65F-D19835B724C8}" type="presParOf" srcId="{91D796DB-4FEE-4CC3-AD05-1991A3968169}" destId="{99E81FD0-F3E9-43C5-902A-6A11612F599E}" srcOrd="12" destOrd="0" presId="urn:microsoft.com/office/officeart/2005/8/layout/default#2"/>
    <dgm:cxn modelId="{2BDC022D-3629-4456-BE1C-245FC44FF512}" type="presParOf" srcId="{91D796DB-4FEE-4CC3-AD05-1991A3968169}" destId="{7A7E24B4-5A2C-4631-B58F-01D4742AC69F}" srcOrd="13" destOrd="0" presId="urn:microsoft.com/office/officeart/2005/8/layout/default#2"/>
    <dgm:cxn modelId="{B90A3751-8BF4-4C10-BDB2-AD66B98B651C}" type="presParOf" srcId="{91D796DB-4FEE-4CC3-AD05-1991A3968169}" destId="{D28DB185-EBCA-457E-9EC7-E92BB43808E1}" srcOrd="14" destOrd="0" presId="urn:microsoft.com/office/officeart/2005/8/layout/default#2"/>
    <dgm:cxn modelId="{E73F691B-A5ED-4CA8-B927-CD4C1772D157}" type="presParOf" srcId="{91D796DB-4FEE-4CC3-AD05-1991A3968169}" destId="{623BC005-9CD1-4F53-9558-4411F81FE4F2}" srcOrd="15" destOrd="0" presId="urn:microsoft.com/office/officeart/2005/8/layout/default#2"/>
    <dgm:cxn modelId="{5C224396-9EF6-4934-9053-F6DD8245EC48}" type="presParOf" srcId="{91D796DB-4FEE-4CC3-AD05-1991A3968169}" destId="{5A04A09D-31D8-4599-80A7-733F31161402}" srcOrd="16" destOrd="0" presId="urn:microsoft.com/office/officeart/2005/8/layout/default#2"/>
    <dgm:cxn modelId="{33CB02C6-CBB1-441F-8233-2914F36601C9}" type="presParOf" srcId="{91D796DB-4FEE-4CC3-AD05-1991A3968169}" destId="{82D62DEF-9262-4A06-BDF8-B02F4A291899}" srcOrd="17" destOrd="0" presId="urn:microsoft.com/office/officeart/2005/8/layout/default#2"/>
    <dgm:cxn modelId="{12943C9C-EB37-4E22-9210-DAC82BE86F55}" type="presParOf" srcId="{91D796DB-4FEE-4CC3-AD05-1991A3968169}" destId="{43D6616D-D893-4507-99F7-C0974F128B77}" srcOrd="18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8EAC8641-7AF1-4D92-A995-45B614C8DE9E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FE2DE1B8-C883-4F19-BC4B-EF6BEE6D60E8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ctr" rtl="0"/>
          <a:r>
            <a:rPr lang="ru-RU" sz="4000" b="1" baseline="0" dirty="0" smtClean="0">
              <a:solidFill>
                <a:schemeClr val="tx1"/>
              </a:solidFill>
            </a:rPr>
            <a:t>Прочие расходы</a:t>
          </a:r>
          <a:endParaRPr lang="ru-RU" sz="4000" b="1" baseline="0" dirty="0">
            <a:solidFill>
              <a:schemeClr val="tx1"/>
            </a:solidFill>
          </a:endParaRPr>
        </a:p>
      </dgm:t>
    </dgm:pt>
    <dgm:pt modelId="{76F34C93-ED30-43EB-919C-9D1D8EE06482}" type="parTrans" cxnId="{392843A8-22A6-4650-BE8D-C69528C3B63D}">
      <dgm:prSet/>
      <dgm:spPr/>
      <dgm:t>
        <a:bodyPr/>
        <a:lstStyle/>
        <a:p>
          <a:endParaRPr lang="ru-RU"/>
        </a:p>
      </dgm:t>
    </dgm:pt>
    <dgm:pt modelId="{49DA5F8E-EB5E-4315-9F73-A3083C738694}" type="sibTrans" cxnId="{392843A8-22A6-4650-BE8D-C69528C3B63D}">
      <dgm:prSet/>
      <dgm:spPr/>
      <dgm:t>
        <a:bodyPr/>
        <a:lstStyle/>
        <a:p>
          <a:endParaRPr lang="ru-RU"/>
        </a:p>
      </dgm:t>
    </dgm:pt>
    <dgm:pt modelId="{223C94F4-7D53-4E44-90A4-0DF2FEB9A9A5}" type="pres">
      <dgm:prSet presAssocID="{8EAC8641-7AF1-4D92-A995-45B614C8DE9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C144974-0BE8-49E0-ADD8-D13E50441D82}" type="pres">
      <dgm:prSet presAssocID="{FE2DE1B8-C883-4F19-BC4B-EF6BEE6D60E8}" presName="parentText" presStyleLbl="node1" presStyleIdx="0" presStyleCnt="1" custLinFactNeighborY="-6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33DA0B1-1C3B-4D5D-8C76-899B537EC5B2}" type="presOf" srcId="{8EAC8641-7AF1-4D92-A995-45B614C8DE9E}" destId="{223C94F4-7D53-4E44-90A4-0DF2FEB9A9A5}" srcOrd="0" destOrd="0" presId="urn:microsoft.com/office/officeart/2005/8/layout/vList2"/>
    <dgm:cxn modelId="{C56ACCEC-493D-4AD9-8A7E-4F42C48E2692}" type="presOf" srcId="{FE2DE1B8-C883-4F19-BC4B-EF6BEE6D60E8}" destId="{7C144974-0BE8-49E0-ADD8-D13E50441D82}" srcOrd="0" destOrd="0" presId="urn:microsoft.com/office/officeart/2005/8/layout/vList2"/>
    <dgm:cxn modelId="{392843A8-22A6-4650-BE8D-C69528C3B63D}" srcId="{8EAC8641-7AF1-4D92-A995-45B614C8DE9E}" destId="{FE2DE1B8-C883-4F19-BC4B-EF6BEE6D60E8}" srcOrd="0" destOrd="0" parTransId="{76F34C93-ED30-43EB-919C-9D1D8EE06482}" sibTransId="{49DA5F8E-EB5E-4315-9F73-A3083C738694}"/>
    <dgm:cxn modelId="{D42F0F9A-1C84-45ED-BE25-D84E1A26875C}" type="presParOf" srcId="{223C94F4-7D53-4E44-90A4-0DF2FEB9A9A5}" destId="{7C144974-0BE8-49E0-ADD8-D13E50441D8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C418153D-C9B1-4010-896A-C121666F042D}" type="doc">
      <dgm:prSet loTypeId="urn:microsoft.com/office/officeart/2005/8/layout/default#2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546B3D6-2EDF-47F7-B685-EC043A10BBD5}">
      <dgm:prSet phldrT="[Текст]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  <a:ln>
          <a:solidFill>
            <a:schemeClr val="bg1"/>
          </a:solidFill>
        </a:ln>
      </dgm:spPr>
      <dgm:t>
        <a:bodyPr/>
        <a:lstStyle/>
        <a:p>
          <a:r>
            <a:rPr lang="ru-RU" b="1" i="1" dirty="0" smtClean="0"/>
            <a:t>178 576 тыс. руб. </a:t>
          </a:r>
        </a:p>
        <a:p>
          <a:r>
            <a:rPr lang="ru-RU" b="1" i="1" dirty="0" smtClean="0"/>
            <a:t>Общегосударственные вопросы</a:t>
          </a:r>
        </a:p>
      </dgm:t>
    </dgm:pt>
    <dgm:pt modelId="{C5E5CA95-4066-4ED1-97AE-97439BFCD51B}" type="parTrans" cxnId="{96931B02-E684-4F4F-A94E-AB587DA41180}">
      <dgm:prSet/>
      <dgm:spPr/>
      <dgm:t>
        <a:bodyPr/>
        <a:lstStyle/>
        <a:p>
          <a:endParaRPr lang="ru-RU"/>
        </a:p>
      </dgm:t>
    </dgm:pt>
    <dgm:pt modelId="{9DABF7B7-59A8-424C-AC90-85021946E1AF}" type="sibTrans" cxnId="{96931B02-E684-4F4F-A94E-AB587DA41180}">
      <dgm:prSet/>
      <dgm:spPr/>
      <dgm:t>
        <a:bodyPr/>
        <a:lstStyle/>
        <a:p>
          <a:endParaRPr lang="ru-RU"/>
        </a:p>
      </dgm:t>
    </dgm:pt>
    <dgm:pt modelId="{590DE745-E28C-451B-A3E7-0C602CA3A63B}">
      <dgm:prSet phldrT="[Текст]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5400000" scaled="1"/>
          <a:tileRect/>
        </a:gradFill>
        <a:ln>
          <a:solidFill>
            <a:schemeClr val="bg1"/>
          </a:solidFill>
        </a:ln>
      </dgm:spPr>
      <dgm:t>
        <a:bodyPr/>
        <a:lstStyle/>
        <a:p>
          <a:r>
            <a:rPr lang="ru-RU" b="1" i="1" dirty="0" smtClean="0"/>
            <a:t>7 854 тыс. руб. </a:t>
          </a:r>
        </a:p>
        <a:p>
          <a:r>
            <a:rPr lang="ru-RU" b="1" i="1" dirty="0" smtClean="0"/>
            <a:t>Национальная безопасность и правоохранительная деятельность</a:t>
          </a:r>
          <a:endParaRPr lang="ru-RU" b="1" i="1" dirty="0"/>
        </a:p>
      </dgm:t>
    </dgm:pt>
    <dgm:pt modelId="{9B38EFA6-1D37-49AD-B726-7FF6820CCA0B}" type="parTrans" cxnId="{D943D021-43E3-49C0-B318-0C2630D200E9}">
      <dgm:prSet/>
      <dgm:spPr/>
      <dgm:t>
        <a:bodyPr/>
        <a:lstStyle/>
        <a:p>
          <a:endParaRPr lang="ru-RU"/>
        </a:p>
      </dgm:t>
    </dgm:pt>
    <dgm:pt modelId="{AD21127E-5C63-48F7-B513-8796DBF6EDFA}" type="sibTrans" cxnId="{D943D021-43E3-49C0-B318-0C2630D200E9}">
      <dgm:prSet/>
      <dgm:spPr/>
      <dgm:t>
        <a:bodyPr/>
        <a:lstStyle/>
        <a:p>
          <a:endParaRPr lang="ru-RU"/>
        </a:p>
      </dgm:t>
    </dgm:pt>
    <dgm:pt modelId="{9F5E9840-A5BB-4519-8675-861BD6339F81}">
      <dgm:prSet phldrT="[Текст]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18900000" scaled="1"/>
          <a:tileRect/>
        </a:gradFill>
        <a:ln>
          <a:solidFill>
            <a:schemeClr val="bg1"/>
          </a:solidFill>
        </a:ln>
        <a:effectLst>
          <a:innerShdw blurRad="63500" dist="50800" dir="189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ru-RU" b="1" i="1" dirty="0" smtClean="0"/>
            <a:t>2 383 тыс. руб. </a:t>
          </a:r>
        </a:p>
        <a:p>
          <a:r>
            <a:rPr lang="ru-RU" b="1" i="1" dirty="0" smtClean="0"/>
            <a:t>Образование</a:t>
          </a:r>
          <a:endParaRPr lang="ru-RU" b="1" i="1" dirty="0"/>
        </a:p>
      </dgm:t>
    </dgm:pt>
    <dgm:pt modelId="{83F34F0B-DFAD-4FB9-B0CF-07019519A2AB}" type="parTrans" cxnId="{20F2B712-BB20-40AE-8819-583A3811266B}">
      <dgm:prSet/>
      <dgm:spPr/>
      <dgm:t>
        <a:bodyPr/>
        <a:lstStyle/>
        <a:p>
          <a:endParaRPr lang="ru-RU"/>
        </a:p>
      </dgm:t>
    </dgm:pt>
    <dgm:pt modelId="{9E1B70ED-8D50-44A9-947D-B13000184C77}" type="sibTrans" cxnId="{20F2B712-BB20-40AE-8819-583A3811266B}">
      <dgm:prSet/>
      <dgm:spPr/>
      <dgm:t>
        <a:bodyPr/>
        <a:lstStyle/>
        <a:p>
          <a:endParaRPr lang="ru-RU"/>
        </a:p>
      </dgm:t>
    </dgm:pt>
    <dgm:pt modelId="{36C92DCC-135D-4681-921F-B768B371B5C4}">
      <dgm:prSet phldrT="[Текст]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16200000" scaled="1"/>
          <a:tileRect/>
        </a:gradFill>
        <a:ln>
          <a:solidFill>
            <a:schemeClr val="bg1"/>
          </a:solidFill>
        </a:ln>
      </dgm:spPr>
      <dgm:t>
        <a:bodyPr/>
        <a:lstStyle/>
        <a:p>
          <a:r>
            <a:rPr lang="ru-RU" b="1" i="1" dirty="0" smtClean="0"/>
            <a:t>700 тыс. руб. </a:t>
          </a:r>
        </a:p>
        <a:p>
          <a:r>
            <a:rPr lang="ru-RU" b="1" i="1" dirty="0" smtClean="0"/>
            <a:t>Средства массовой информации</a:t>
          </a:r>
          <a:endParaRPr lang="ru-RU" b="1" i="1" dirty="0"/>
        </a:p>
      </dgm:t>
    </dgm:pt>
    <dgm:pt modelId="{A6E02914-9FBF-4886-B7CF-19554005E1BF}" type="parTrans" cxnId="{6B0A25E1-915B-4D96-A527-336DB86FAFCD}">
      <dgm:prSet/>
      <dgm:spPr/>
      <dgm:t>
        <a:bodyPr/>
        <a:lstStyle/>
        <a:p>
          <a:endParaRPr lang="ru-RU"/>
        </a:p>
      </dgm:t>
    </dgm:pt>
    <dgm:pt modelId="{B73D0D3B-8FA8-4860-BFAB-DFBFBC03E7A5}" type="sibTrans" cxnId="{6B0A25E1-915B-4D96-A527-336DB86FAFCD}">
      <dgm:prSet/>
      <dgm:spPr/>
      <dgm:t>
        <a:bodyPr/>
        <a:lstStyle/>
        <a:p>
          <a:endParaRPr lang="ru-RU"/>
        </a:p>
      </dgm:t>
    </dgm:pt>
    <dgm:pt modelId="{74957F07-5A2D-41A5-87D1-076A6F1BEBE6}">
      <dgm:prSet/>
      <dgm:spPr>
        <a:gradFill flip="none" rotWithShape="0">
          <a:gsLst>
            <a:gs pos="0">
              <a:schemeClr val="accent1">
                <a:lumMod val="75000"/>
                <a:shade val="30000"/>
                <a:satMod val="115000"/>
              </a:schemeClr>
            </a:gs>
            <a:gs pos="50000">
              <a:schemeClr val="accent1">
                <a:lumMod val="75000"/>
                <a:shade val="67500"/>
                <a:satMod val="115000"/>
              </a:schemeClr>
            </a:gs>
            <a:gs pos="100000">
              <a:schemeClr val="accent1">
                <a:lumMod val="75000"/>
                <a:shade val="100000"/>
                <a:satMod val="115000"/>
              </a:schemeClr>
            </a:gs>
          </a:gsLst>
          <a:path path="circle">
            <a:fillToRect t="100000" r="100000"/>
          </a:path>
          <a:tileRect l="-100000" b="-100000"/>
        </a:gradFill>
      </dgm:spPr>
      <dgm:t>
        <a:bodyPr/>
        <a:lstStyle/>
        <a:p>
          <a:r>
            <a:rPr lang="ru-RU" b="1" i="1" dirty="0" smtClean="0"/>
            <a:t> 69 439 тыс. руб.</a:t>
          </a:r>
        </a:p>
        <a:p>
          <a:r>
            <a:rPr lang="ru-RU" b="1" i="1" dirty="0" smtClean="0"/>
            <a:t> Культура, кинематография</a:t>
          </a:r>
        </a:p>
      </dgm:t>
    </dgm:pt>
    <dgm:pt modelId="{35CB47AB-BFF6-407E-BA32-1D43ED3A3F2D}" type="parTrans" cxnId="{9E9EA022-9ACB-419B-A9A5-7424A75D43AE}">
      <dgm:prSet/>
      <dgm:spPr/>
      <dgm:t>
        <a:bodyPr/>
        <a:lstStyle/>
        <a:p>
          <a:endParaRPr lang="ru-RU"/>
        </a:p>
      </dgm:t>
    </dgm:pt>
    <dgm:pt modelId="{DD1220C6-FA15-44E3-A0C5-4B442AF1CBE5}" type="sibTrans" cxnId="{9E9EA022-9ACB-419B-A9A5-7424A75D43AE}">
      <dgm:prSet/>
      <dgm:spPr/>
      <dgm:t>
        <a:bodyPr/>
        <a:lstStyle/>
        <a:p>
          <a:endParaRPr lang="ru-RU"/>
        </a:p>
      </dgm:t>
    </dgm:pt>
    <dgm:pt modelId="{8EC71F4C-EFB3-4A7B-8BC0-A9D540673987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b="1" i="1" dirty="0" smtClean="0"/>
            <a:t>18 614 тыс. руб. </a:t>
          </a:r>
        </a:p>
        <a:p>
          <a:r>
            <a:rPr lang="ru-RU" b="1" i="1" dirty="0" smtClean="0"/>
            <a:t>Прочие расходы национальной экономики</a:t>
          </a:r>
        </a:p>
      </dgm:t>
    </dgm:pt>
    <dgm:pt modelId="{057943B9-2E31-413F-8C82-C6503EFA44A6}" type="parTrans" cxnId="{0D7A9B00-6150-4C08-A7F8-EF2B490F596A}">
      <dgm:prSet/>
      <dgm:spPr/>
      <dgm:t>
        <a:bodyPr/>
        <a:lstStyle/>
        <a:p>
          <a:endParaRPr lang="ru-RU"/>
        </a:p>
      </dgm:t>
    </dgm:pt>
    <dgm:pt modelId="{F47AFC7A-E513-4462-9540-F1A12152A338}" type="sibTrans" cxnId="{0D7A9B00-6150-4C08-A7F8-EF2B490F596A}">
      <dgm:prSet/>
      <dgm:spPr/>
      <dgm:t>
        <a:bodyPr/>
        <a:lstStyle/>
        <a:p>
          <a:endParaRPr lang="ru-RU"/>
        </a:p>
      </dgm:t>
    </dgm:pt>
    <dgm:pt modelId="{91D796DB-4FEE-4CC3-AD05-1991A3968169}" type="pres">
      <dgm:prSet presAssocID="{C418153D-C9B1-4010-896A-C121666F042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F20A9B6-AB66-45D9-AC03-8203A07CED92}" type="pres">
      <dgm:prSet presAssocID="{8546B3D6-2EDF-47F7-B685-EC043A10BBD5}" presName="node" presStyleLbl="node1" presStyleIdx="0" presStyleCnt="6" custLinFactNeighborY="-1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48B2FC-5423-4C3A-8126-16029AA9F415}" type="pres">
      <dgm:prSet presAssocID="{9DABF7B7-59A8-424C-AC90-85021946E1AF}" presName="sibTrans" presStyleCnt="0"/>
      <dgm:spPr/>
    </dgm:pt>
    <dgm:pt modelId="{7EE22EFA-E3DF-4EF6-8377-14653D31AD94}" type="pres">
      <dgm:prSet presAssocID="{590DE745-E28C-451B-A3E7-0C602CA3A63B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6BA227-8CCD-453D-A7D3-98D0D4F35DD8}" type="pres">
      <dgm:prSet presAssocID="{AD21127E-5C63-48F7-B513-8796DBF6EDFA}" presName="sibTrans" presStyleCnt="0"/>
      <dgm:spPr/>
    </dgm:pt>
    <dgm:pt modelId="{CEE978A8-7F57-4C14-8D34-863601262F0A}" type="pres">
      <dgm:prSet presAssocID="{9F5E9840-A5BB-4519-8675-861BD6339F81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F9CB2D-1EDD-4E16-BF45-AB6B3DFB006B}" type="pres">
      <dgm:prSet presAssocID="{9E1B70ED-8D50-44A9-947D-B13000184C77}" presName="sibTrans" presStyleCnt="0"/>
      <dgm:spPr/>
    </dgm:pt>
    <dgm:pt modelId="{D6BCB54F-575A-4FB5-BA98-6EE7FE8FDF5D}" type="pres">
      <dgm:prSet presAssocID="{36C92DCC-135D-4681-921F-B768B371B5C4}" presName="node" presStyleLbl="node1" presStyleIdx="3" presStyleCnt="6" custLinFactX="100000" custLinFactNeighborX="120932" custLinFactNeighborY="-15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AD9760-FD2C-4E09-8E0B-D519B991B3FF}" type="pres">
      <dgm:prSet presAssocID="{B73D0D3B-8FA8-4860-BFAB-DFBFBC03E7A5}" presName="sibTrans" presStyleCnt="0"/>
      <dgm:spPr/>
    </dgm:pt>
    <dgm:pt modelId="{AA7A2879-9930-40C1-89CF-6D75A51B36CB}" type="pres">
      <dgm:prSet presAssocID="{74957F07-5A2D-41A5-87D1-076A6F1BEBE6}" presName="node" presStyleLbl="node1" presStyleIdx="4" presStyleCnt="6" custLinFactX="-75103" custLinFactNeighborX="-100000" custLinFactNeighborY="-22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8F28A3-F958-4010-97B9-5C36FE0C79FF}" type="pres">
      <dgm:prSet presAssocID="{DD1220C6-FA15-44E3-A0C5-4B442AF1CBE5}" presName="sibTrans" presStyleCnt="0"/>
      <dgm:spPr/>
    </dgm:pt>
    <dgm:pt modelId="{4101DD33-678F-4ADD-929F-E6E8CC45F71F}" type="pres">
      <dgm:prSet presAssocID="{8EC71F4C-EFB3-4A7B-8BC0-A9D540673987}" presName="node" presStyleLbl="node1" presStyleIdx="5" presStyleCnt="6" custLinFactX="-10255" custLinFactNeighborX="-100000" custLinFactNeighborY="-15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2A85E2C-88A3-4B55-AD3B-8E760C75ABD0}" type="presOf" srcId="{8546B3D6-2EDF-47F7-B685-EC043A10BBD5}" destId="{6F20A9B6-AB66-45D9-AC03-8203A07CED92}" srcOrd="0" destOrd="0" presId="urn:microsoft.com/office/officeart/2005/8/layout/default#2"/>
    <dgm:cxn modelId="{C12D35E5-32D0-4D5A-84A3-5E1EA24FDF34}" type="presOf" srcId="{36C92DCC-135D-4681-921F-B768B371B5C4}" destId="{D6BCB54F-575A-4FB5-BA98-6EE7FE8FDF5D}" srcOrd="0" destOrd="0" presId="urn:microsoft.com/office/officeart/2005/8/layout/default#2"/>
    <dgm:cxn modelId="{E1FE607E-501A-4645-9A3A-8AB4F063DDF7}" type="presOf" srcId="{590DE745-E28C-451B-A3E7-0C602CA3A63B}" destId="{7EE22EFA-E3DF-4EF6-8377-14653D31AD94}" srcOrd="0" destOrd="0" presId="urn:microsoft.com/office/officeart/2005/8/layout/default#2"/>
    <dgm:cxn modelId="{CEA5B675-009D-41EC-88CB-F0480110FB31}" type="presOf" srcId="{C418153D-C9B1-4010-896A-C121666F042D}" destId="{91D796DB-4FEE-4CC3-AD05-1991A3968169}" srcOrd="0" destOrd="0" presId="urn:microsoft.com/office/officeart/2005/8/layout/default#2"/>
    <dgm:cxn modelId="{20F2B712-BB20-40AE-8819-583A3811266B}" srcId="{C418153D-C9B1-4010-896A-C121666F042D}" destId="{9F5E9840-A5BB-4519-8675-861BD6339F81}" srcOrd="2" destOrd="0" parTransId="{83F34F0B-DFAD-4FB9-B0CF-07019519A2AB}" sibTransId="{9E1B70ED-8D50-44A9-947D-B13000184C77}"/>
    <dgm:cxn modelId="{6B0A25E1-915B-4D96-A527-336DB86FAFCD}" srcId="{C418153D-C9B1-4010-896A-C121666F042D}" destId="{36C92DCC-135D-4681-921F-B768B371B5C4}" srcOrd="3" destOrd="0" parTransId="{A6E02914-9FBF-4886-B7CF-19554005E1BF}" sibTransId="{B73D0D3B-8FA8-4860-BFAB-DFBFBC03E7A5}"/>
    <dgm:cxn modelId="{96931B02-E684-4F4F-A94E-AB587DA41180}" srcId="{C418153D-C9B1-4010-896A-C121666F042D}" destId="{8546B3D6-2EDF-47F7-B685-EC043A10BBD5}" srcOrd="0" destOrd="0" parTransId="{C5E5CA95-4066-4ED1-97AE-97439BFCD51B}" sibTransId="{9DABF7B7-59A8-424C-AC90-85021946E1AF}"/>
    <dgm:cxn modelId="{17B61E92-788D-44D2-9E7F-EC4A28CC799A}" type="presOf" srcId="{8EC71F4C-EFB3-4A7B-8BC0-A9D540673987}" destId="{4101DD33-678F-4ADD-929F-E6E8CC45F71F}" srcOrd="0" destOrd="0" presId="urn:microsoft.com/office/officeart/2005/8/layout/default#2"/>
    <dgm:cxn modelId="{9E9EA022-9ACB-419B-A9A5-7424A75D43AE}" srcId="{C418153D-C9B1-4010-896A-C121666F042D}" destId="{74957F07-5A2D-41A5-87D1-076A6F1BEBE6}" srcOrd="4" destOrd="0" parTransId="{35CB47AB-BFF6-407E-BA32-1D43ED3A3F2D}" sibTransId="{DD1220C6-FA15-44E3-A0C5-4B442AF1CBE5}"/>
    <dgm:cxn modelId="{0D7A9B00-6150-4C08-A7F8-EF2B490F596A}" srcId="{C418153D-C9B1-4010-896A-C121666F042D}" destId="{8EC71F4C-EFB3-4A7B-8BC0-A9D540673987}" srcOrd="5" destOrd="0" parTransId="{057943B9-2E31-413F-8C82-C6503EFA44A6}" sibTransId="{F47AFC7A-E513-4462-9540-F1A12152A338}"/>
    <dgm:cxn modelId="{AC3C2C5F-DB4D-4149-9F45-E5AB83ABD953}" type="presOf" srcId="{74957F07-5A2D-41A5-87D1-076A6F1BEBE6}" destId="{AA7A2879-9930-40C1-89CF-6D75A51B36CB}" srcOrd="0" destOrd="0" presId="urn:microsoft.com/office/officeart/2005/8/layout/default#2"/>
    <dgm:cxn modelId="{64368675-7840-4603-971A-31CE698AD4BC}" type="presOf" srcId="{9F5E9840-A5BB-4519-8675-861BD6339F81}" destId="{CEE978A8-7F57-4C14-8D34-863601262F0A}" srcOrd="0" destOrd="0" presId="urn:microsoft.com/office/officeart/2005/8/layout/default#2"/>
    <dgm:cxn modelId="{D943D021-43E3-49C0-B318-0C2630D200E9}" srcId="{C418153D-C9B1-4010-896A-C121666F042D}" destId="{590DE745-E28C-451B-A3E7-0C602CA3A63B}" srcOrd="1" destOrd="0" parTransId="{9B38EFA6-1D37-49AD-B726-7FF6820CCA0B}" sibTransId="{AD21127E-5C63-48F7-B513-8796DBF6EDFA}"/>
    <dgm:cxn modelId="{6435F27C-9C66-4B89-87F4-545AAFDEE83F}" type="presParOf" srcId="{91D796DB-4FEE-4CC3-AD05-1991A3968169}" destId="{6F20A9B6-AB66-45D9-AC03-8203A07CED92}" srcOrd="0" destOrd="0" presId="urn:microsoft.com/office/officeart/2005/8/layout/default#2"/>
    <dgm:cxn modelId="{BC7E3360-3B61-4C0C-B8A8-266489FFD281}" type="presParOf" srcId="{91D796DB-4FEE-4CC3-AD05-1991A3968169}" destId="{9348B2FC-5423-4C3A-8126-16029AA9F415}" srcOrd="1" destOrd="0" presId="urn:microsoft.com/office/officeart/2005/8/layout/default#2"/>
    <dgm:cxn modelId="{48852B98-9BC3-4447-874F-9268DA2E3903}" type="presParOf" srcId="{91D796DB-4FEE-4CC3-AD05-1991A3968169}" destId="{7EE22EFA-E3DF-4EF6-8377-14653D31AD94}" srcOrd="2" destOrd="0" presId="urn:microsoft.com/office/officeart/2005/8/layout/default#2"/>
    <dgm:cxn modelId="{E3037D64-9F15-4905-AA7F-A9E40214D75B}" type="presParOf" srcId="{91D796DB-4FEE-4CC3-AD05-1991A3968169}" destId="{616BA227-8CCD-453D-A7D3-98D0D4F35DD8}" srcOrd="3" destOrd="0" presId="urn:microsoft.com/office/officeart/2005/8/layout/default#2"/>
    <dgm:cxn modelId="{18CB721D-6350-4674-AD2F-0B511A0E2E77}" type="presParOf" srcId="{91D796DB-4FEE-4CC3-AD05-1991A3968169}" destId="{CEE978A8-7F57-4C14-8D34-863601262F0A}" srcOrd="4" destOrd="0" presId="urn:microsoft.com/office/officeart/2005/8/layout/default#2"/>
    <dgm:cxn modelId="{81C514E5-770A-4D25-AADF-763174B38393}" type="presParOf" srcId="{91D796DB-4FEE-4CC3-AD05-1991A3968169}" destId="{2BF9CB2D-1EDD-4E16-BF45-AB6B3DFB006B}" srcOrd="5" destOrd="0" presId="urn:microsoft.com/office/officeart/2005/8/layout/default#2"/>
    <dgm:cxn modelId="{E101D028-4E42-43ED-90E8-78034F9F4E9C}" type="presParOf" srcId="{91D796DB-4FEE-4CC3-AD05-1991A3968169}" destId="{D6BCB54F-575A-4FB5-BA98-6EE7FE8FDF5D}" srcOrd="6" destOrd="0" presId="urn:microsoft.com/office/officeart/2005/8/layout/default#2"/>
    <dgm:cxn modelId="{53B61A77-5174-48DC-A632-741433D14B43}" type="presParOf" srcId="{91D796DB-4FEE-4CC3-AD05-1991A3968169}" destId="{C6AD9760-FD2C-4E09-8E0B-D519B991B3FF}" srcOrd="7" destOrd="0" presId="urn:microsoft.com/office/officeart/2005/8/layout/default#2"/>
    <dgm:cxn modelId="{FF1CA367-E5EC-4866-8C47-84141A7B417F}" type="presParOf" srcId="{91D796DB-4FEE-4CC3-AD05-1991A3968169}" destId="{AA7A2879-9930-40C1-89CF-6D75A51B36CB}" srcOrd="8" destOrd="0" presId="urn:microsoft.com/office/officeart/2005/8/layout/default#2"/>
    <dgm:cxn modelId="{9C671878-F4E3-46CC-ACAF-7CF192F427E1}" type="presParOf" srcId="{91D796DB-4FEE-4CC3-AD05-1991A3968169}" destId="{DA8F28A3-F958-4010-97B9-5C36FE0C79FF}" srcOrd="9" destOrd="0" presId="urn:microsoft.com/office/officeart/2005/8/layout/default#2"/>
    <dgm:cxn modelId="{2B6BC3F0-112C-49CA-9857-2607036FA8B6}" type="presParOf" srcId="{91D796DB-4FEE-4CC3-AD05-1991A3968169}" destId="{4101DD33-678F-4ADD-929F-E6E8CC45F71F}" srcOrd="10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EAC8641-7AF1-4D92-A995-45B614C8DE9E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FE2DE1B8-C883-4F19-BC4B-EF6BEE6D60E8}">
      <dgm:prSet custT="1"/>
      <dgm:spPr>
        <a:solidFill>
          <a:srgbClr val="00B050"/>
        </a:solidFill>
      </dgm:spPr>
      <dgm:t>
        <a:bodyPr/>
        <a:lstStyle/>
        <a:p>
          <a:pPr algn="ctr" rtl="0"/>
          <a:r>
            <a:rPr lang="ru-RU" sz="2400" b="1" baseline="0" dirty="0" smtClean="0"/>
            <a:t> </a:t>
          </a:r>
          <a:r>
            <a:rPr lang="ru-RU" sz="2400" b="1" baseline="0" dirty="0" smtClean="0">
              <a:solidFill>
                <a:schemeClr val="tx1"/>
              </a:solidFill>
            </a:rPr>
            <a:t>Структура  доходов муниципального образования </a:t>
          </a:r>
        </a:p>
        <a:p>
          <a:pPr algn="ctr" rtl="0"/>
          <a:r>
            <a:rPr lang="ru-RU" sz="2400" b="1" baseline="0" dirty="0" smtClean="0">
              <a:solidFill>
                <a:schemeClr val="tx1"/>
              </a:solidFill>
            </a:rPr>
            <a:t>«город Усть-Кут» в  202</a:t>
          </a:r>
          <a:r>
            <a:rPr lang="en-US" sz="2400" b="1" baseline="0" dirty="0" smtClean="0">
              <a:solidFill>
                <a:schemeClr val="tx1"/>
              </a:solidFill>
            </a:rPr>
            <a:t>3</a:t>
          </a:r>
          <a:r>
            <a:rPr lang="ru-RU" sz="2400" b="1" baseline="0" dirty="0" smtClean="0">
              <a:solidFill>
                <a:schemeClr val="tx1"/>
              </a:solidFill>
            </a:rPr>
            <a:t> году</a:t>
          </a:r>
          <a:endParaRPr lang="ru-RU" sz="2400" b="1" baseline="0" dirty="0">
            <a:solidFill>
              <a:schemeClr val="tx1"/>
            </a:solidFill>
          </a:endParaRPr>
        </a:p>
      </dgm:t>
    </dgm:pt>
    <dgm:pt modelId="{76F34C93-ED30-43EB-919C-9D1D8EE06482}" type="parTrans" cxnId="{392843A8-22A6-4650-BE8D-C69528C3B63D}">
      <dgm:prSet/>
      <dgm:spPr/>
      <dgm:t>
        <a:bodyPr/>
        <a:lstStyle/>
        <a:p>
          <a:endParaRPr lang="ru-RU"/>
        </a:p>
      </dgm:t>
    </dgm:pt>
    <dgm:pt modelId="{49DA5F8E-EB5E-4315-9F73-A3083C738694}" type="sibTrans" cxnId="{392843A8-22A6-4650-BE8D-C69528C3B63D}">
      <dgm:prSet/>
      <dgm:spPr/>
      <dgm:t>
        <a:bodyPr/>
        <a:lstStyle/>
        <a:p>
          <a:endParaRPr lang="ru-RU"/>
        </a:p>
      </dgm:t>
    </dgm:pt>
    <dgm:pt modelId="{223C94F4-7D53-4E44-90A4-0DF2FEB9A9A5}" type="pres">
      <dgm:prSet presAssocID="{8EAC8641-7AF1-4D92-A995-45B614C8DE9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C144974-0BE8-49E0-ADD8-D13E50441D82}" type="pres">
      <dgm:prSet presAssocID="{FE2DE1B8-C883-4F19-BC4B-EF6BEE6D60E8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7886710-E6B5-4476-91A4-29FA2D8B023F}" type="presOf" srcId="{8EAC8641-7AF1-4D92-A995-45B614C8DE9E}" destId="{223C94F4-7D53-4E44-90A4-0DF2FEB9A9A5}" srcOrd="0" destOrd="0" presId="urn:microsoft.com/office/officeart/2005/8/layout/vList2"/>
    <dgm:cxn modelId="{763E70A2-7EE5-4C38-8908-725C07D1EF56}" type="presOf" srcId="{FE2DE1B8-C883-4F19-BC4B-EF6BEE6D60E8}" destId="{7C144974-0BE8-49E0-ADD8-D13E50441D82}" srcOrd="0" destOrd="0" presId="urn:microsoft.com/office/officeart/2005/8/layout/vList2"/>
    <dgm:cxn modelId="{392843A8-22A6-4650-BE8D-C69528C3B63D}" srcId="{8EAC8641-7AF1-4D92-A995-45B614C8DE9E}" destId="{FE2DE1B8-C883-4F19-BC4B-EF6BEE6D60E8}" srcOrd="0" destOrd="0" parTransId="{76F34C93-ED30-43EB-919C-9D1D8EE06482}" sibTransId="{49DA5F8E-EB5E-4315-9F73-A3083C738694}"/>
    <dgm:cxn modelId="{367B057F-933D-426F-A2C7-E716AD82ADA9}" type="presParOf" srcId="{223C94F4-7D53-4E44-90A4-0DF2FEB9A9A5}" destId="{7C144974-0BE8-49E0-ADD8-D13E50441D8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EAC8641-7AF1-4D92-A995-45B614C8DE9E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FE2DE1B8-C883-4F19-BC4B-EF6BEE6D60E8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ctr" rtl="0"/>
          <a:r>
            <a:rPr lang="ru-RU" sz="2400" b="1" baseline="0" dirty="0" smtClean="0">
              <a:solidFill>
                <a:schemeClr val="tx1"/>
              </a:solidFill>
            </a:rPr>
            <a:t>Динамика роста налоговых и неналоговых (собственных) поступлений  в бюджет города Усть-Кута за 2019-2023 г.г.</a:t>
          </a:r>
          <a:endParaRPr lang="ru-RU" sz="2400" b="1" baseline="0" dirty="0">
            <a:solidFill>
              <a:schemeClr val="tx1"/>
            </a:solidFill>
          </a:endParaRPr>
        </a:p>
      </dgm:t>
    </dgm:pt>
    <dgm:pt modelId="{76F34C93-ED30-43EB-919C-9D1D8EE06482}" type="parTrans" cxnId="{392843A8-22A6-4650-BE8D-C69528C3B63D}">
      <dgm:prSet/>
      <dgm:spPr/>
      <dgm:t>
        <a:bodyPr/>
        <a:lstStyle/>
        <a:p>
          <a:endParaRPr lang="ru-RU"/>
        </a:p>
      </dgm:t>
    </dgm:pt>
    <dgm:pt modelId="{49DA5F8E-EB5E-4315-9F73-A3083C738694}" type="sibTrans" cxnId="{392843A8-22A6-4650-BE8D-C69528C3B63D}">
      <dgm:prSet/>
      <dgm:spPr/>
      <dgm:t>
        <a:bodyPr/>
        <a:lstStyle/>
        <a:p>
          <a:endParaRPr lang="ru-RU"/>
        </a:p>
      </dgm:t>
    </dgm:pt>
    <dgm:pt modelId="{223C94F4-7D53-4E44-90A4-0DF2FEB9A9A5}" type="pres">
      <dgm:prSet presAssocID="{8EAC8641-7AF1-4D92-A995-45B614C8DE9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C144974-0BE8-49E0-ADD8-D13E50441D82}" type="pres">
      <dgm:prSet presAssocID="{FE2DE1B8-C883-4F19-BC4B-EF6BEE6D60E8}" presName="parentText" presStyleLbl="node1" presStyleIdx="0" presStyleCnt="1" custLinFactNeighborX="-10359" custLinFactNeighborY="1525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2B22966-06BC-450E-924B-AC505953854B}" type="presOf" srcId="{FE2DE1B8-C883-4F19-BC4B-EF6BEE6D60E8}" destId="{7C144974-0BE8-49E0-ADD8-D13E50441D82}" srcOrd="0" destOrd="0" presId="urn:microsoft.com/office/officeart/2005/8/layout/vList2"/>
    <dgm:cxn modelId="{B85055E6-11F8-49ED-A714-665D9673697F}" type="presOf" srcId="{8EAC8641-7AF1-4D92-A995-45B614C8DE9E}" destId="{223C94F4-7D53-4E44-90A4-0DF2FEB9A9A5}" srcOrd="0" destOrd="0" presId="urn:microsoft.com/office/officeart/2005/8/layout/vList2"/>
    <dgm:cxn modelId="{392843A8-22A6-4650-BE8D-C69528C3B63D}" srcId="{8EAC8641-7AF1-4D92-A995-45B614C8DE9E}" destId="{FE2DE1B8-C883-4F19-BC4B-EF6BEE6D60E8}" srcOrd="0" destOrd="0" parTransId="{76F34C93-ED30-43EB-919C-9D1D8EE06482}" sibTransId="{49DA5F8E-EB5E-4315-9F73-A3083C738694}"/>
    <dgm:cxn modelId="{B44A6832-14E2-4292-BEC5-E965B68A9386}" type="presParOf" srcId="{223C94F4-7D53-4E44-90A4-0DF2FEB9A9A5}" destId="{7C144974-0BE8-49E0-ADD8-D13E50441D8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EAC8641-7AF1-4D92-A995-45B614C8DE9E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7A2F14C1-A73B-4BD2-BCEF-2B0672C8F3DB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ctr" rtl="0"/>
          <a:r>
            <a:rPr lang="ru-RU" sz="2400" b="1" baseline="0" dirty="0" smtClean="0">
              <a:solidFill>
                <a:schemeClr val="tx1"/>
              </a:solidFill>
            </a:rPr>
            <a:t>Динамика безвозмездных поступлений </a:t>
          </a:r>
          <a:endParaRPr lang="ru-RU" sz="1600" b="1" baseline="0" dirty="0" smtClean="0">
            <a:solidFill>
              <a:schemeClr val="tx1"/>
            </a:solidFill>
          </a:endParaRPr>
        </a:p>
        <a:p>
          <a:pPr algn="ctr" rtl="0"/>
          <a:r>
            <a:rPr lang="ru-RU" sz="2400" b="1" baseline="0" dirty="0" smtClean="0">
              <a:solidFill>
                <a:schemeClr val="tx1"/>
              </a:solidFill>
            </a:rPr>
            <a:t>в бюджет города Усть-Кута в 20</a:t>
          </a:r>
          <a:r>
            <a:rPr lang="en-US" sz="2400" b="1" baseline="0" dirty="0" smtClean="0">
              <a:solidFill>
                <a:schemeClr val="tx1"/>
              </a:solidFill>
            </a:rPr>
            <a:t>22</a:t>
          </a:r>
          <a:r>
            <a:rPr lang="ru-RU" sz="2400" b="1" baseline="0" dirty="0" smtClean="0">
              <a:solidFill>
                <a:schemeClr val="tx1"/>
              </a:solidFill>
            </a:rPr>
            <a:t>-202</a:t>
          </a:r>
          <a:r>
            <a:rPr lang="en-US" sz="2400" b="1" baseline="0" dirty="0" smtClean="0">
              <a:solidFill>
                <a:schemeClr val="tx1"/>
              </a:solidFill>
            </a:rPr>
            <a:t>3</a:t>
          </a:r>
          <a:r>
            <a:rPr lang="ru-RU" sz="2400" b="1" baseline="0" dirty="0" smtClean="0">
              <a:solidFill>
                <a:schemeClr val="tx1"/>
              </a:solidFill>
            </a:rPr>
            <a:t> г.г.</a:t>
          </a:r>
          <a:endParaRPr lang="ru-RU" sz="2400" b="1" baseline="0" dirty="0">
            <a:solidFill>
              <a:schemeClr val="tx1"/>
            </a:solidFill>
          </a:endParaRPr>
        </a:p>
      </dgm:t>
    </dgm:pt>
    <dgm:pt modelId="{993D8CEC-9D2F-4F08-8B5C-43B044C76339}" type="parTrans" cxnId="{100371D9-2E3B-491F-8C5E-FE46883617C7}">
      <dgm:prSet/>
      <dgm:spPr/>
      <dgm:t>
        <a:bodyPr/>
        <a:lstStyle/>
        <a:p>
          <a:endParaRPr lang="ru-RU"/>
        </a:p>
      </dgm:t>
    </dgm:pt>
    <dgm:pt modelId="{0A237572-7ABE-4FD7-AEA8-D9612CABEC8A}" type="sibTrans" cxnId="{100371D9-2E3B-491F-8C5E-FE46883617C7}">
      <dgm:prSet/>
      <dgm:spPr/>
      <dgm:t>
        <a:bodyPr/>
        <a:lstStyle/>
        <a:p>
          <a:endParaRPr lang="ru-RU"/>
        </a:p>
      </dgm:t>
    </dgm:pt>
    <dgm:pt modelId="{223C94F4-7D53-4E44-90A4-0DF2FEB9A9A5}" type="pres">
      <dgm:prSet presAssocID="{8EAC8641-7AF1-4D92-A995-45B614C8DE9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54809D0-D206-4535-AA91-F326EE34AF52}" type="pres">
      <dgm:prSet presAssocID="{7A2F14C1-A73B-4BD2-BCEF-2B0672C8F3DB}" presName="parentText" presStyleLbl="node1" presStyleIdx="0" presStyleCnt="1" custLinFactNeighborX="3953" custLinFactNeighborY="-2921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6292CB9-2400-4B5D-AA0A-0EF7007EEFB6}" type="presOf" srcId="{8EAC8641-7AF1-4D92-A995-45B614C8DE9E}" destId="{223C94F4-7D53-4E44-90A4-0DF2FEB9A9A5}" srcOrd="0" destOrd="0" presId="urn:microsoft.com/office/officeart/2005/8/layout/vList2"/>
    <dgm:cxn modelId="{100371D9-2E3B-491F-8C5E-FE46883617C7}" srcId="{8EAC8641-7AF1-4D92-A995-45B614C8DE9E}" destId="{7A2F14C1-A73B-4BD2-BCEF-2B0672C8F3DB}" srcOrd="0" destOrd="0" parTransId="{993D8CEC-9D2F-4F08-8B5C-43B044C76339}" sibTransId="{0A237572-7ABE-4FD7-AEA8-D9612CABEC8A}"/>
    <dgm:cxn modelId="{EC6BBD1F-3DDD-4AA1-8F8B-8D3720F82F20}" type="presOf" srcId="{7A2F14C1-A73B-4BD2-BCEF-2B0672C8F3DB}" destId="{854809D0-D206-4535-AA91-F326EE34AF52}" srcOrd="0" destOrd="0" presId="urn:microsoft.com/office/officeart/2005/8/layout/vList2"/>
    <dgm:cxn modelId="{8528C2C2-A3AB-4223-B222-F32AC28EBFCD}" type="presParOf" srcId="{223C94F4-7D53-4E44-90A4-0DF2FEB9A9A5}" destId="{854809D0-D206-4535-AA91-F326EE34AF5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EAC8641-7AF1-4D92-A995-45B614C8DE9E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FE2DE1B8-C883-4F19-BC4B-EF6BEE6D60E8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ctr" rtl="0"/>
          <a:r>
            <a:rPr lang="ru-RU" sz="3600" b="1" baseline="0" dirty="0" smtClean="0">
              <a:solidFill>
                <a:schemeClr val="tx1"/>
              </a:solidFill>
            </a:rPr>
            <a:t>Программно – целевые расходы 2023 год</a:t>
          </a:r>
          <a:endParaRPr lang="ru-RU" sz="3600" b="1" baseline="0" dirty="0">
            <a:solidFill>
              <a:schemeClr val="tx1"/>
            </a:solidFill>
          </a:endParaRPr>
        </a:p>
      </dgm:t>
    </dgm:pt>
    <dgm:pt modelId="{76F34C93-ED30-43EB-919C-9D1D8EE06482}" type="parTrans" cxnId="{392843A8-22A6-4650-BE8D-C69528C3B63D}">
      <dgm:prSet/>
      <dgm:spPr/>
      <dgm:t>
        <a:bodyPr/>
        <a:lstStyle/>
        <a:p>
          <a:endParaRPr lang="ru-RU"/>
        </a:p>
      </dgm:t>
    </dgm:pt>
    <dgm:pt modelId="{49DA5F8E-EB5E-4315-9F73-A3083C738694}" type="sibTrans" cxnId="{392843A8-22A6-4650-BE8D-C69528C3B63D}">
      <dgm:prSet/>
      <dgm:spPr/>
      <dgm:t>
        <a:bodyPr/>
        <a:lstStyle/>
        <a:p>
          <a:endParaRPr lang="ru-RU"/>
        </a:p>
      </dgm:t>
    </dgm:pt>
    <dgm:pt modelId="{223C94F4-7D53-4E44-90A4-0DF2FEB9A9A5}" type="pres">
      <dgm:prSet presAssocID="{8EAC8641-7AF1-4D92-A995-45B614C8DE9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C144974-0BE8-49E0-ADD8-D13E50441D82}" type="pres">
      <dgm:prSet presAssocID="{FE2DE1B8-C883-4F19-BC4B-EF6BEE6D60E8}" presName="parentText" presStyleLbl="node1" presStyleIdx="0" presStyleCnt="1" custScaleY="11018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1147429-2BA8-4856-9872-8206E5D7D8FE}" type="presOf" srcId="{FE2DE1B8-C883-4F19-BC4B-EF6BEE6D60E8}" destId="{7C144974-0BE8-49E0-ADD8-D13E50441D82}" srcOrd="0" destOrd="0" presId="urn:microsoft.com/office/officeart/2005/8/layout/vList2"/>
    <dgm:cxn modelId="{80C134C3-1001-4099-A343-122FC9B4A22F}" type="presOf" srcId="{8EAC8641-7AF1-4D92-A995-45B614C8DE9E}" destId="{223C94F4-7D53-4E44-90A4-0DF2FEB9A9A5}" srcOrd="0" destOrd="0" presId="urn:microsoft.com/office/officeart/2005/8/layout/vList2"/>
    <dgm:cxn modelId="{392843A8-22A6-4650-BE8D-C69528C3B63D}" srcId="{8EAC8641-7AF1-4D92-A995-45B614C8DE9E}" destId="{FE2DE1B8-C883-4F19-BC4B-EF6BEE6D60E8}" srcOrd="0" destOrd="0" parTransId="{76F34C93-ED30-43EB-919C-9D1D8EE06482}" sibTransId="{49DA5F8E-EB5E-4315-9F73-A3083C738694}"/>
    <dgm:cxn modelId="{2183E7C9-8EF0-4249-B0A6-FA7D0B8F971F}" type="presParOf" srcId="{223C94F4-7D53-4E44-90A4-0DF2FEB9A9A5}" destId="{7C144974-0BE8-49E0-ADD8-D13E50441D8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EAC8641-7AF1-4D92-A995-45B614C8DE9E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FE2DE1B8-C883-4F19-BC4B-EF6BEE6D60E8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ctr" rtl="0"/>
          <a:r>
            <a:rPr lang="ru-RU" sz="3600" b="1" baseline="0" dirty="0" smtClean="0">
              <a:solidFill>
                <a:schemeClr val="tx1"/>
              </a:solidFill>
            </a:rPr>
            <a:t>Переселение граждан из ветхого и аварийного жилищного фонда</a:t>
          </a:r>
          <a:endParaRPr lang="ru-RU" sz="3600" b="1" baseline="0" dirty="0">
            <a:solidFill>
              <a:schemeClr val="tx1"/>
            </a:solidFill>
          </a:endParaRPr>
        </a:p>
      </dgm:t>
    </dgm:pt>
    <dgm:pt modelId="{76F34C93-ED30-43EB-919C-9D1D8EE06482}" type="parTrans" cxnId="{392843A8-22A6-4650-BE8D-C69528C3B63D}">
      <dgm:prSet/>
      <dgm:spPr/>
      <dgm:t>
        <a:bodyPr/>
        <a:lstStyle/>
        <a:p>
          <a:endParaRPr lang="ru-RU"/>
        </a:p>
      </dgm:t>
    </dgm:pt>
    <dgm:pt modelId="{49DA5F8E-EB5E-4315-9F73-A3083C738694}" type="sibTrans" cxnId="{392843A8-22A6-4650-BE8D-C69528C3B63D}">
      <dgm:prSet/>
      <dgm:spPr/>
      <dgm:t>
        <a:bodyPr/>
        <a:lstStyle/>
        <a:p>
          <a:endParaRPr lang="ru-RU"/>
        </a:p>
      </dgm:t>
    </dgm:pt>
    <dgm:pt modelId="{223C94F4-7D53-4E44-90A4-0DF2FEB9A9A5}" type="pres">
      <dgm:prSet presAssocID="{8EAC8641-7AF1-4D92-A995-45B614C8DE9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C144974-0BE8-49E0-ADD8-D13E50441D82}" type="pres">
      <dgm:prSet presAssocID="{FE2DE1B8-C883-4F19-BC4B-EF6BEE6D60E8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54FC71B-0256-4454-9DC8-9E2DDA31A87D}" type="presOf" srcId="{FE2DE1B8-C883-4F19-BC4B-EF6BEE6D60E8}" destId="{7C144974-0BE8-49E0-ADD8-D13E50441D82}" srcOrd="0" destOrd="0" presId="urn:microsoft.com/office/officeart/2005/8/layout/vList2"/>
    <dgm:cxn modelId="{27B0B871-2CEF-41D1-9A47-E15D6D02CD98}" type="presOf" srcId="{8EAC8641-7AF1-4D92-A995-45B614C8DE9E}" destId="{223C94F4-7D53-4E44-90A4-0DF2FEB9A9A5}" srcOrd="0" destOrd="0" presId="urn:microsoft.com/office/officeart/2005/8/layout/vList2"/>
    <dgm:cxn modelId="{392843A8-22A6-4650-BE8D-C69528C3B63D}" srcId="{8EAC8641-7AF1-4D92-A995-45B614C8DE9E}" destId="{FE2DE1B8-C883-4F19-BC4B-EF6BEE6D60E8}" srcOrd="0" destOrd="0" parTransId="{76F34C93-ED30-43EB-919C-9D1D8EE06482}" sibTransId="{49DA5F8E-EB5E-4315-9F73-A3083C738694}"/>
    <dgm:cxn modelId="{8008ADEE-54E5-45DD-A56E-A1C192BA0A0B}" type="presParOf" srcId="{223C94F4-7D53-4E44-90A4-0DF2FEB9A9A5}" destId="{7C144974-0BE8-49E0-ADD8-D13E50441D8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EAC8641-7AF1-4D92-A995-45B614C8DE9E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FE2DE1B8-C883-4F19-BC4B-EF6BEE6D60E8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ctr" rtl="0"/>
          <a:r>
            <a:rPr lang="ru-RU" sz="4000" b="1" baseline="0" dirty="0" smtClean="0">
              <a:solidFill>
                <a:schemeClr val="tx1"/>
              </a:solidFill>
            </a:rPr>
            <a:t>Обеспечение жильем молодых семей</a:t>
          </a:r>
          <a:endParaRPr lang="ru-RU" sz="4000" b="1" baseline="0" dirty="0">
            <a:solidFill>
              <a:schemeClr val="tx1"/>
            </a:solidFill>
          </a:endParaRPr>
        </a:p>
      </dgm:t>
    </dgm:pt>
    <dgm:pt modelId="{76F34C93-ED30-43EB-919C-9D1D8EE06482}" type="parTrans" cxnId="{392843A8-22A6-4650-BE8D-C69528C3B63D}">
      <dgm:prSet/>
      <dgm:spPr/>
      <dgm:t>
        <a:bodyPr/>
        <a:lstStyle/>
        <a:p>
          <a:endParaRPr lang="ru-RU"/>
        </a:p>
      </dgm:t>
    </dgm:pt>
    <dgm:pt modelId="{49DA5F8E-EB5E-4315-9F73-A3083C738694}" type="sibTrans" cxnId="{392843A8-22A6-4650-BE8D-C69528C3B63D}">
      <dgm:prSet/>
      <dgm:spPr/>
      <dgm:t>
        <a:bodyPr/>
        <a:lstStyle/>
        <a:p>
          <a:endParaRPr lang="ru-RU"/>
        </a:p>
      </dgm:t>
    </dgm:pt>
    <dgm:pt modelId="{223C94F4-7D53-4E44-90A4-0DF2FEB9A9A5}" type="pres">
      <dgm:prSet presAssocID="{8EAC8641-7AF1-4D92-A995-45B614C8DE9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C144974-0BE8-49E0-ADD8-D13E50441D82}" type="pres">
      <dgm:prSet presAssocID="{FE2DE1B8-C883-4F19-BC4B-EF6BEE6D60E8}" presName="parentText" presStyleLbl="node1" presStyleIdx="0" presStyleCnt="1" custLinFactNeighborY="-6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49ED09B-B76C-43C4-BFAC-B0CE2ED62DE3}" type="presOf" srcId="{FE2DE1B8-C883-4F19-BC4B-EF6BEE6D60E8}" destId="{7C144974-0BE8-49E0-ADD8-D13E50441D82}" srcOrd="0" destOrd="0" presId="urn:microsoft.com/office/officeart/2005/8/layout/vList2"/>
    <dgm:cxn modelId="{0B483326-F59E-4435-8BE2-39C503D949FA}" type="presOf" srcId="{8EAC8641-7AF1-4D92-A995-45B614C8DE9E}" destId="{223C94F4-7D53-4E44-90A4-0DF2FEB9A9A5}" srcOrd="0" destOrd="0" presId="urn:microsoft.com/office/officeart/2005/8/layout/vList2"/>
    <dgm:cxn modelId="{392843A8-22A6-4650-BE8D-C69528C3B63D}" srcId="{8EAC8641-7AF1-4D92-A995-45B614C8DE9E}" destId="{FE2DE1B8-C883-4F19-BC4B-EF6BEE6D60E8}" srcOrd="0" destOrd="0" parTransId="{76F34C93-ED30-43EB-919C-9D1D8EE06482}" sibTransId="{49DA5F8E-EB5E-4315-9F73-A3083C738694}"/>
    <dgm:cxn modelId="{114E43D0-D968-4F9D-B86F-B5255012BA57}" type="presParOf" srcId="{223C94F4-7D53-4E44-90A4-0DF2FEB9A9A5}" destId="{7C144974-0BE8-49E0-ADD8-D13E50441D8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EAC8641-7AF1-4D92-A995-45B614C8DE9E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7A2F14C1-A73B-4BD2-BCEF-2B0672C8F3DB}">
      <dgm:prSet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ctr" rtl="0"/>
          <a:r>
            <a:rPr lang="ru-RU" b="1" baseline="0" dirty="0" smtClean="0">
              <a:solidFill>
                <a:schemeClr val="tx1"/>
              </a:solidFill>
            </a:rPr>
            <a:t>Исполнение расходной части бюджета                    </a:t>
          </a:r>
          <a:br>
            <a:rPr lang="ru-RU" b="1" baseline="0" dirty="0" smtClean="0">
              <a:solidFill>
                <a:schemeClr val="tx1"/>
              </a:solidFill>
            </a:rPr>
          </a:br>
          <a:r>
            <a:rPr lang="ru-RU" b="1" baseline="0" dirty="0" smtClean="0">
              <a:solidFill>
                <a:schemeClr val="tx1"/>
              </a:solidFill>
            </a:rPr>
            <a:t>  в разрезе функциональной классификации</a:t>
          </a:r>
          <a:r>
            <a:rPr lang="en-US" b="1" baseline="0" dirty="0" smtClean="0">
              <a:solidFill>
                <a:schemeClr val="tx1"/>
              </a:solidFill>
            </a:rPr>
            <a:t> </a:t>
          </a:r>
          <a:r>
            <a:rPr lang="ru-RU" b="1" baseline="0" dirty="0" smtClean="0">
              <a:solidFill>
                <a:schemeClr val="tx1"/>
              </a:solidFill>
            </a:rPr>
            <a:t>в 202</a:t>
          </a:r>
          <a:r>
            <a:rPr lang="en-US" b="1" baseline="0" dirty="0" smtClean="0">
              <a:solidFill>
                <a:schemeClr val="tx1"/>
              </a:solidFill>
            </a:rPr>
            <a:t>3</a:t>
          </a:r>
          <a:r>
            <a:rPr lang="ru-RU" b="1" baseline="0" dirty="0" smtClean="0">
              <a:solidFill>
                <a:schemeClr val="tx1"/>
              </a:solidFill>
            </a:rPr>
            <a:t> году</a:t>
          </a:r>
          <a:endParaRPr lang="ru-RU" b="1" baseline="0" dirty="0">
            <a:solidFill>
              <a:schemeClr val="tx1"/>
            </a:solidFill>
          </a:endParaRPr>
        </a:p>
      </dgm:t>
    </dgm:pt>
    <dgm:pt modelId="{993D8CEC-9D2F-4F08-8B5C-43B044C76339}" type="parTrans" cxnId="{100371D9-2E3B-491F-8C5E-FE46883617C7}">
      <dgm:prSet/>
      <dgm:spPr/>
      <dgm:t>
        <a:bodyPr/>
        <a:lstStyle/>
        <a:p>
          <a:endParaRPr lang="ru-RU"/>
        </a:p>
      </dgm:t>
    </dgm:pt>
    <dgm:pt modelId="{0A237572-7ABE-4FD7-AEA8-D9612CABEC8A}" type="sibTrans" cxnId="{100371D9-2E3B-491F-8C5E-FE46883617C7}">
      <dgm:prSet/>
      <dgm:spPr/>
      <dgm:t>
        <a:bodyPr/>
        <a:lstStyle/>
        <a:p>
          <a:endParaRPr lang="ru-RU"/>
        </a:p>
      </dgm:t>
    </dgm:pt>
    <dgm:pt modelId="{223C94F4-7D53-4E44-90A4-0DF2FEB9A9A5}" type="pres">
      <dgm:prSet presAssocID="{8EAC8641-7AF1-4D92-A995-45B614C8DE9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54809D0-D206-4535-AA91-F326EE34AF52}" type="pres">
      <dgm:prSet presAssocID="{7A2F14C1-A73B-4BD2-BCEF-2B0672C8F3DB}" presName="parentText" presStyleLbl="node1" presStyleIdx="0" presStyleCnt="1" custScaleY="46664" custLinFactNeighborX="-149" custLinFactNeighborY="-136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00371D9-2E3B-491F-8C5E-FE46883617C7}" srcId="{8EAC8641-7AF1-4D92-A995-45B614C8DE9E}" destId="{7A2F14C1-A73B-4BD2-BCEF-2B0672C8F3DB}" srcOrd="0" destOrd="0" parTransId="{993D8CEC-9D2F-4F08-8B5C-43B044C76339}" sibTransId="{0A237572-7ABE-4FD7-AEA8-D9612CABEC8A}"/>
    <dgm:cxn modelId="{9259B5E1-B2DD-41DC-914F-3225AC34D6D9}" type="presOf" srcId="{7A2F14C1-A73B-4BD2-BCEF-2B0672C8F3DB}" destId="{854809D0-D206-4535-AA91-F326EE34AF52}" srcOrd="0" destOrd="0" presId="urn:microsoft.com/office/officeart/2005/8/layout/vList2"/>
    <dgm:cxn modelId="{E9908D84-A07F-44BF-987C-FAD73CE3FBF6}" type="presOf" srcId="{8EAC8641-7AF1-4D92-A995-45B614C8DE9E}" destId="{223C94F4-7D53-4E44-90A4-0DF2FEB9A9A5}" srcOrd="0" destOrd="0" presId="urn:microsoft.com/office/officeart/2005/8/layout/vList2"/>
    <dgm:cxn modelId="{6444C1A5-01AC-4679-A937-73E36C88C965}" type="presParOf" srcId="{223C94F4-7D53-4E44-90A4-0DF2FEB9A9A5}" destId="{854809D0-D206-4535-AA91-F326EE34AF5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EAC8641-7AF1-4D92-A995-45B614C8DE9E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FE2DE1B8-C883-4F19-BC4B-EF6BEE6D60E8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ctr" rtl="0"/>
          <a:r>
            <a:rPr lang="ru-RU" sz="4000" b="1" baseline="0" dirty="0" smtClean="0">
              <a:solidFill>
                <a:schemeClr val="tx1"/>
              </a:solidFill>
            </a:rPr>
            <a:t>Расходы в области жилищно-коммунального хозяйства</a:t>
          </a:r>
          <a:endParaRPr lang="ru-RU" sz="4000" b="1" baseline="0" dirty="0">
            <a:solidFill>
              <a:schemeClr val="tx1"/>
            </a:solidFill>
          </a:endParaRPr>
        </a:p>
      </dgm:t>
    </dgm:pt>
    <dgm:pt modelId="{76F34C93-ED30-43EB-919C-9D1D8EE06482}" type="parTrans" cxnId="{392843A8-22A6-4650-BE8D-C69528C3B63D}">
      <dgm:prSet/>
      <dgm:spPr/>
      <dgm:t>
        <a:bodyPr/>
        <a:lstStyle/>
        <a:p>
          <a:endParaRPr lang="ru-RU"/>
        </a:p>
      </dgm:t>
    </dgm:pt>
    <dgm:pt modelId="{49DA5F8E-EB5E-4315-9F73-A3083C738694}" type="sibTrans" cxnId="{392843A8-22A6-4650-BE8D-C69528C3B63D}">
      <dgm:prSet/>
      <dgm:spPr/>
      <dgm:t>
        <a:bodyPr/>
        <a:lstStyle/>
        <a:p>
          <a:endParaRPr lang="ru-RU"/>
        </a:p>
      </dgm:t>
    </dgm:pt>
    <dgm:pt modelId="{223C94F4-7D53-4E44-90A4-0DF2FEB9A9A5}" type="pres">
      <dgm:prSet presAssocID="{8EAC8641-7AF1-4D92-A995-45B614C8DE9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C144974-0BE8-49E0-ADD8-D13E50441D82}" type="pres">
      <dgm:prSet presAssocID="{FE2DE1B8-C883-4F19-BC4B-EF6BEE6D60E8}" presName="parentText" presStyleLbl="node1" presStyleIdx="0" presStyleCnt="1" custLinFactNeighborY="-6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C4A4D4A-E6B8-4A7E-A043-04517B67FC85}" type="presOf" srcId="{8EAC8641-7AF1-4D92-A995-45B614C8DE9E}" destId="{223C94F4-7D53-4E44-90A4-0DF2FEB9A9A5}" srcOrd="0" destOrd="0" presId="urn:microsoft.com/office/officeart/2005/8/layout/vList2"/>
    <dgm:cxn modelId="{0097858F-D2CD-499C-AE09-CEBBCB8353B6}" type="presOf" srcId="{FE2DE1B8-C883-4F19-BC4B-EF6BEE6D60E8}" destId="{7C144974-0BE8-49E0-ADD8-D13E50441D82}" srcOrd="0" destOrd="0" presId="urn:microsoft.com/office/officeart/2005/8/layout/vList2"/>
    <dgm:cxn modelId="{392843A8-22A6-4650-BE8D-C69528C3B63D}" srcId="{8EAC8641-7AF1-4D92-A995-45B614C8DE9E}" destId="{FE2DE1B8-C883-4F19-BC4B-EF6BEE6D60E8}" srcOrd="0" destOrd="0" parTransId="{76F34C93-ED30-43EB-919C-9D1D8EE06482}" sibTransId="{49DA5F8E-EB5E-4315-9F73-A3083C738694}"/>
    <dgm:cxn modelId="{D15B03F2-34ED-4F15-AC4C-BA62950C8293}" type="presParOf" srcId="{223C94F4-7D53-4E44-90A4-0DF2FEB9A9A5}" destId="{7C144974-0BE8-49E0-ADD8-D13E50441D8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144974-0BE8-49E0-ADD8-D13E50441D82}">
      <dsp:nvSpPr>
        <dsp:cNvPr id="0" name=""/>
        <dsp:cNvSpPr/>
      </dsp:nvSpPr>
      <dsp:spPr>
        <a:xfrm>
          <a:off x="0" y="90"/>
          <a:ext cx="9144000" cy="764521"/>
        </a:xfrm>
        <a:prstGeom prst="roundRect">
          <a:avLst/>
        </a:prstGeom>
        <a:solidFill>
          <a:srgbClr val="FBB0A3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cap="all" spc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/>
            </a:rPr>
            <a:t>Основные параметры бюджета муниципального образования «город Усть-Кут» за 202</a:t>
          </a:r>
          <a:r>
            <a:rPr lang="en-US" sz="2400" b="1" kern="1200" cap="all" spc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/>
            </a:rPr>
            <a:t>3</a:t>
          </a:r>
          <a:r>
            <a:rPr lang="ru-RU" sz="2400" b="1" kern="1200" cap="all" spc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/>
            </a:rPr>
            <a:t> год</a:t>
          </a:r>
          <a:endParaRPr lang="ru-RU" sz="2400" b="1" kern="1200" cap="all" spc="0" baseline="0" dirty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/>
          </a:endParaRPr>
        </a:p>
      </dsp:txBody>
      <dsp:txXfrm>
        <a:off x="37321" y="37411"/>
        <a:ext cx="9069358" cy="68987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20A9B6-AB66-45D9-AC03-8203A07CED92}">
      <dsp:nvSpPr>
        <dsp:cNvPr id="0" name=""/>
        <dsp:cNvSpPr/>
      </dsp:nvSpPr>
      <dsp:spPr>
        <a:xfrm>
          <a:off x="179647" y="0"/>
          <a:ext cx="3875071" cy="2325042"/>
        </a:xfrm>
        <a:prstGeom prst="rect">
          <a:avLst/>
        </a:prstGeom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  <a:ln>
          <a:solidFill>
            <a:schemeClr val="bg1"/>
          </a:solidFill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i="1" kern="1200" dirty="0" smtClean="0"/>
            <a:t>51</a:t>
          </a:r>
          <a:r>
            <a:rPr lang="ru-RU" sz="2400" b="1" i="1" kern="1200" dirty="0" smtClean="0"/>
            <a:t> </a:t>
          </a:r>
          <a:r>
            <a:rPr lang="en-US" sz="2400" b="1" i="1" kern="1200" dirty="0" smtClean="0"/>
            <a:t>587</a:t>
          </a:r>
          <a:r>
            <a:rPr lang="ru-RU" sz="2400" b="1" i="1" kern="1200" dirty="0" smtClean="0"/>
            <a:t> тыс. руб.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dirty="0" smtClean="0"/>
            <a:t>Жилищное хозяйство</a:t>
          </a:r>
        </a:p>
      </dsp:txBody>
      <dsp:txXfrm>
        <a:off x="179647" y="0"/>
        <a:ext cx="3875071" cy="2325042"/>
      </dsp:txXfrm>
    </dsp:sp>
    <dsp:sp modelId="{7EE22EFA-E3DF-4EF6-8377-14653D31AD94}">
      <dsp:nvSpPr>
        <dsp:cNvPr id="0" name=""/>
        <dsp:cNvSpPr/>
      </dsp:nvSpPr>
      <dsp:spPr>
        <a:xfrm>
          <a:off x="4442225" y="1483"/>
          <a:ext cx="3875071" cy="2325042"/>
        </a:xfrm>
        <a:prstGeom prst="rect">
          <a:avLst/>
        </a:prstGeom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5400000" scaled="1"/>
          <a:tileRect/>
        </a:gradFill>
        <a:ln>
          <a:solidFill>
            <a:schemeClr val="bg1"/>
          </a:solidFill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i="1" kern="1200" dirty="0" smtClean="0"/>
            <a:t>642 625 </a:t>
          </a:r>
          <a:r>
            <a:rPr lang="ru-RU" sz="2400" b="1" i="1" kern="1200" dirty="0" smtClean="0"/>
            <a:t>тыс. руб.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dirty="0" smtClean="0"/>
            <a:t>Коммунальное хозяйство</a:t>
          </a:r>
          <a:endParaRPr lang="ru-RU" sz="2400" b="1" i="1" kern="1200" dirty="0"/>
        </a:p>
      </dsp:txBody>
      <dsp:txXfrm>
        <a:off x="4442225" y="1483"/>
        <a:ext cx="3875071" cy="2325042"/>
      </dsp:txXfrm>
    </dsp:sp>
    <dsp:sp modelId="{D6BCB54F-575A-4FB5-BA98-6EE7FE8FDF5D}">
      <dsp:nvSpPr>
        <dsp:cNvPr id="0" name=""/>
        <dsp:cNvSpPr/>
      </dsp:nvSpPr>
      <dsp:spPr>
        <a:xfrm>
          <a:off x="4498220" y="2664300"/>
          <a:ext cx="3875071" cy="2325042"/>
        </a:xfrm>
        <a:prstGeom prst="rect">
          <a:avLst/>
        </a:prstGeom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16200000" scaled="1"/>
          <a:tileRect/>
        </a:gradFill>
        <a:ln>
          <a:solidFill>
            <a:schemeClr val="bg1"/>
          </a:solidFill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dirty="0" smtClean="0"/>
            <a:t>3</a:t>
          </a:r>
          <a:r>
            <a:rPr lang="en-US" sz="2400" b="1" i="1" kern="1200" dirty="0" smtClean="0"/>
            <a:t>6</a:t>
          </a:r>
          <a:r>
            <a:rPr lang="ru-RU" sz="2400" b="1" i="1" kern="1200" dirty="0" smtClean="0"/>
            <a:t> </a:t>
          </a:r>
          <a:r>
            <a:rPr lang="en-US" sz="2400" b="1" i="1" kern="1200" dirty="0" smtClean="0"/>
            <a:t>664</a:t>
          </a:r>
          <a:r>
            <a:rPr lang="ru-RU" sz="2400" b="1" i="1" kern="1200" dirty="0" smtClean="0"/>
            <a:t> тыс. руб.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dirty="0" smtClean="0"/>
            <a:t> Другие вопросы в области жилищно-коммунального хозяйства</a:t>
          </a:r>
          <a:endParaRPr lang="ru-RU" sz="2400" b="1" i="1" kern="1200" dirty="0"/>
        </a:p>
      </dsp:txBody>
      <dsp:txXfrm>
        <a:off x="4498220" y="2664300"/>
        <a:ext cx="3875071" cy="2325042"/>
      </dsp:txXfrm>
    </dsp:sp>
    <dsp:sp modelId="{AA7A2879-9930-40C1-89CF-6D75A51B36CB}">
      <dsp:nvSpPr>
        <dsp:cNvPr id="0" name=""/>
        <dsp:cNvSpPr/>
      </dsp:nvSpPr>
      <dsp:spPr>
        <a:xfrm>
          <a:off x="177748" y="2664300"/>
          <a:ext cx="3875071" cy="2325042"/>
        </a:xfrm>
        <a:prstGeom prst="rect">
          <a:avLst/>
        </a:prstGeom>
        <a:gradFill flip="none" rotWithShape="0">
          <a:gsLst>
            <a:gs pos="0">
              <a:schemeClr val="accent1">
                <a:lumMod val="75000"/>
                <a:shade val="30000"/>
                <a:satMod val="115000"/>
              </a:schemeClr>
            </a:gs>
            <a:gs pos="50000">
              <a:schemeClr val="accent1">
                <a:lumMod val="75000"/>
                <a:shade val="67500"/>
                <a:satMod val="115000"/>
              </a:schemeClr>
            </a:gs>
            <a:gs pos="100000">
              <a:schemeClr val="accent1">
                <a:lumMod val="75000"/>
                <a:shade val="100000"/>
                <a:satMod val="115000"/>
              </a:schemeClr>
            </a:gs>
          </a:gsLst>
          <a:path path="circle">
            <a:fillToRect t="100000" r="100000"/>
          </a:path>
          <a:tileRect l="-100000" b="-10000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i="1" kern="1200" dirty="0" smtClean="0"/>
            <a:t> </a:t>
          </a:r>
          <a:r>
            <a:rPr lang="ru-RU" sz="2400" b="1" i="1" kern="1200" dirty="0" smtClean="0"/>
            <a:t>1</a:t>
          </a:r>
          <a:r>
            <a:rPr lang="en-US" sz="2400" b="1" i="1" kern="1200" dirty="0" smtClean="0"/>
            <a:t>14</a:t>
          </a:r>
          <a:r>
            <a:rPr lang="ru-RU" sz="2400" b="1" i="1" kern="1200" dirty="0" smtClean="0"/>
            <a:t> </a:t>
          </a:r>
          <a:r>
            <a:rPr lang="en-US" sz="2400" b="1" i="1" kern="1200" dirty="0" smtClean="0"/>
            <a:t>57</a:t>
          </a:r>
          <a:r>
            <a:rPr lang="ru-RU" sz="2400" b="1" i="1" kern="1200" dirty="0" smtClean="0"/>
            <a:t>4 тыс. руб.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dirty="0" smtClean="0"/>
            <a:t> Благоустройство</a:t>
          </a:r>
        </a:p>
      </dsp:txBody>
      <dsp:txXfrm>
        <a:off x="177748" y="2664300"/>
        <a:ext cx="3875071" cy="232504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144974-0BE8-49E0-ADD8-D13E50441D82}">
      <dsp:nvSpPr>
        <dsp:cNvPr id="0" name=""/>
        <dsp:cNvSpPr/>
      </dsp:nvSpPr>
      <dsp:spPr>
        <a:xfrm>
          <a:off x="0" y="0"/>
          <a:ext cx="9144000" cy="1051994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baseline="0" dirty="0" smtClean="0">
              <a:solidFill>
                <a:schemeClr val="tx1"/>
              </a:solidFill>
            </a:rPr>
            <a:t>Расходы в области дорожной деятельности</a:t>
          </a:r>
          <a:endParaRPr lang="ru-RU" sz="4000" b="1" kern="1200" baseline="0" dirty="0">
            <a:solidFill>
              <a:schemeClr val="tx1"/>
            </a:solidFill>
          </a:endParaRPr>
        </a:p>
      </dsp:txBody>
      <dsp:txXfrm>
        <a:off x="51354" y="51354"/>
        <a:ext cx="9041292" cy="94928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20A9B6-AB66-45D9-AC03-8203A07CED92}">
      <dsp:nvSpPr>
        <dsp:cNvPr id="0" name=""/>
        <dsp:cNvSpPr/>
      </dsp:nvSpPr>
      <dsp:spPr>
        <a:xfrm>
          <a:off x="3274089" y="3456379"/>
          <a:ext cx="1893972" cy="1169997"/>
        </a:xfrm>
        <a:prstGeom prst="rect">
          <a:avLst/>
        </a:prstGeom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  <a:ln>
          <a:solidFill>
            <a:schemeClr val="bg1"/>
          </a:solidFill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i="1" kern="1200" dirty="0" smtClean="0"/>
            <a:t>4 211</a:t>
          </a:r>
          <a:r>
            <a:rPr lang="ru-RU" sz="1300" b="1" i="1" kern="1200" dirty="0" smtClean="0"/>
            <a:t> тыс. руб.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dirty="0" smtClean="0"/>
            <a:t>Приобретение                   спец. техники</a:t>
          </a:r>
        </a:p>
      </dsp:txBody>
      <dsp:txXfrm>
        <a:off x="3274089" y="3456379"/>
        <a:ext cx="1893972" cy="1169997"/>
      </dsp:txXfrm>
    </dsp:sp>
    <dsp:sp modelId="{7EE22EFA-E3DF-4EF6-8377-14653D31AD94}">
      <dsp:nvSpPr>
        <dsp:cNvPr id="0" name=""/>
        <dsp:cNvSpPr/>
      </dsp:nvSpPr>
      <dsp:spPr>
        <a:xfrm>
          <a:off x="3274089" y="1656189"/>
          <a:ext cx="1893972" cy="1169997"/>
        </a:xfrm>
        <a:prstGeom prst="rect">
          <a:avLst/>
        </a:prstGeom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5400000" scaled="1"/>
          <a:tileRect/>
        </a:gradFill>
        <a:ln>
          <a:solidFill>
            <a:schemeClr val="bg1"/>
          </a:solidFill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dirty="0" smtClean="0"/>
            <a:t>16 594 тыс. руб.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dirty="0" smtClean="0"/>
            <a:t>Восстановление и ремонт тротуаров (народные инициативы) </a:t>
          </a:r>
          <a:endParaRPr lang="ru-RU" sz="1300" b="1" i="1" kern="1200" dirty="0"/>
        </a:p>
      </dsp:txBody>
      <dsp:txXfrm>
        <a:off x="3274089" y="1656189"/>
        <a:ext cx="1893972" cy="1169997"/>
      </dsp:txXfrm>
    </dsp:sp>
    <dsp:sp modelId="{CEE978A8-7F57-4C14-8D34-863601262F0A}">
      <dsp:nvSpPr>
        <dsp:cNvPr id="0" name=""/>
        <dsp:cNvSpPr/>
      </dsp:nvSpPr>
      <dsp:spPr>
        <a:xfrm>
          <a:off x="2445476" y="72002"/>
          <a:ext cx="1844596" cy="1169997"/>
        </a:xfrm>
        <a:prstGeom prst="rect">
          <a:avLst/>
        </a:prstGeom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18900000" scaled="1"/>
          <a:tileRect/>
        </a:gradFill>
        <a:ln>
          <a:solidFill>
            <a:schemeClr val="bg1"/>
          </a:solidFill>
        </a:ln>
        <a:effectLst>
          <a:innerShdw blurRad="63500" dist="50800" dir="18900000">
            <a:prstClr val="black">
              <a:alpha val="50000"/>
            </a:prstClr>
          </a:inn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dirty="0" smtClean="0"/>
            <a:t>86 168 тыс. руб.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dirty="0" smtClean="0"/>
            <a:t>Ремонт              муниципальных дорог (областной бюджет) </a:t>
          </a:r>
          <a:endParaRPr lang="ru-RU" sz="1300" b="1" i="1" kern="1200" dirty="0"/>
        </a:p>
      </dsp:txBody>
      <dsp:txXfrm>
        <a:off x="2445476" y="72002"/>
        <a:ext cx="1844596" cy="1169997"/>
      </dsp:txXfrm>
    </dsp:sp>
    <dsp:sp modelId="{D6BCB54F-575A-4FB5-BA98-6EE7FE8FDF5D}">
      <dsp:nvSpPr>
        <dsp:cNvPr id="0" name=""/>
        <dsp:cNvSpPr/>
      </dsp:nvSpPr>
      <dsp:spPr>
        <a:xfrm>
          <a:off x="5650361" y="3456379"/>
          <a:ext cx="2290569" cy="1169997"/>
        </a:xfrm>
        <a:prstGeom prst="rect">
          <a:avLst/>
        </a:prstGeom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16200000" scaled="1"/>
          <a:tileRect/>
        </a:gradFill>
        <a:ln>
          <a:solidFill>
            <a:schemeClr val="bg1"/>
          </a:solidFill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dirty="0" smtClean="0"/>
            <a:t>7 723 тыс. руб.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dirty="0" smtClean="0"/>
            <a:t>Прочие мероприятия</a:t>
          </a:r>
          <a:endParaRPr lang="ru-RU" sz="1300" b="1" i="1" kern="1200" dirty="0"/>
        </a:p>
      </dsp:txBody>
      <dsp:txXfrm>
        <a:off x="5650361" y="3456379"/>
        <a:ext cx="2290569" cy="1169997"/>
      </dsp:txXfrm>
    </dsp:sp>
    <dsp:sp modelId="{597B324E-28B9-4101-B21D-8F6C9D65325B}">
      <dsp:nvSpPr>
        <dsp:cNvPr id="0" name=""/>
        <dsp:cNvSpPr/>
      </dsp:nvSpPr>
      <dsp:spPr>
        <a:xfrm>
          <a:off x="4426230" y="72010"/>
          <a:ext cx="1808553" cy="1169997"/>
        </a:xfrm>
        <a:prstGeom prst="rect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dirty="0" smtClean="0"/>
            <a:t>67 997 тыс. руб.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dirty="0" smtClean="0"/>
            <a:t>Ремонт                муниципальных дорог (районный бюджет)</a:t>
          </a:r>
        </a:p>
      </dsp:txBody>
      <dsp:txXfrm>
        <a:off x="4426230" y="72010"/>
        <a:ext cx="1808553" cy="1169997"/>
      </dsp:txXfrm>
    </dsp:sp>
    <dsp:sp modelId="{88590AC8-D988-4D68-890E-678455D8E2E6}">
      <dsp:nvSpPr>
        <dsp:cNvPr id="0" name=""/>
        <dsp:cNvSpPr/>
      </dsp:nvSpPr>
      <dsp:spPr>
        <a:xfrm>
          <a:off x="177748" y="72010"/>
          <a:ext cx="2138464" cy="1169997"/>
        </a:xfrm>
        <a:prstGeom prst="rect">
          <a:avLst/>
        </a:prstGeom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  <a:ln>
          <a:solidFill>
            <a:schemeClr val="bg1"/>
          </a:solidFill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dirty="0" smtClean="0"/>
            <a:t>227 669 тыс. руб.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dirty="0" smtClean="0"/>
            <a:t>Реконструкция мостового перехода через р. Кута (разрушенного весенним паводком)</a:t>
          </a:r>
        </a:p>
      </dsp:txBody>
      <dsp:txXfrm>
        <a:off x="177748" y="72010"/>
        <a:ext cx="2138464" cy="1169997"/>
      </dsp:txXfrm>
    </dsp:sp>
    <dsp:sp modelId="{99E81FD0-F3E9-43C5-902A-6A11612F599E}">
      <dsp:nvSpPr>
        <dsp:cNvPr id="0" name=""/>
        <dsp:cNvSpPr/>
      </dsp:nvSpPr>
      <dsp:spPr>
        <a:xfrm>
          <a:off x="465783" y="1644639"/>
          <a:ext cx="2232235" cy="1169997"/>
        </a:xfrm>
        <a:prstGeom prst="rect">
          <a:avLst/>
        </a:prstGeom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  <a:ln>
          <a:solidFill>
            <a:schemeClr val="bg1"/>
          </a:solidFill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dirty="0" smtClean="0"/>
            <a:t>58 960 тыс. руб.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dirty="0" smtClean="0"/>
            <a:t>Содержание      внутригородских дорог </a:t>
          </a:r>
        </a:p>
      </dsp:txBody>
      <dsp:txXfrm>
        <a:off x="465783" y="1644639"/>
        <a:ext cx="2232235" cy="1169997"/>
      </dsp:txXfrm>
    </dsp:sp>
    <dsp:sp modelId="{D28DB185-EBCA-457E-9EC7-E92BB43808E1}">
      <dsp:nvSpPr>
        <dsp:cNvPr id="0" name=""/>
        <dsp:cNvSpPr/>
      </dsp:nvSpPr>
      <dsp:spPr>
        <a:xfrm>
          <a:off x="6370440" y="72006"/>
          <a:ext cx="2005602" cy="1169997"/>
        </a:xfrm>
        <a:prstGeom prst="rect">
          <a:avLst/>
        </a:prstGeom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  <a:ln>
          <a:solidFill>
            <a:schemeClr val="bg1"/>
          </a:solidFill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dirty="0" smtClean="0"/>
            <a:t>45 249 тыс. руб.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dirty="0" smtClean="0"/>
            <a:t>Ремонт                 муниципальных дорог                                         (местный бюджет)</a:t>
          </a:r>
        </a:p>
      </dsp:txBody>
      <dsp:txXfrm>
        <a:off x="6370440" y="72006"/>
        <a:ext cx="2005602" cy="1169997"/>
      </dsp:txXfrm>
    </dsp:sp>
    <dsp:sp modelId="{5A04A09D-31D8-4599-80A7-733F31161402}">
      <dsp:nvSpPr>
        <dsp:cNvPr id="0" name=""/>
        <dsp:cNvSpPr/>
      </dsp:nvSpPr>
      <dsp:spPr>
        <a:xfrm>
          <a:off x="5866378" y="1656181"/>
          <a:ext cx="1829274" cy="1169997"/>
        </a:xfrm>
        <a:prstGeom prst="rect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dirty="0" smtClean="0"/>
            <a:t>12 022 тыс. руб.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dirty="0" smtClean="0"/>
            <a:t>Восстановление и ремонт тротуаров (районный бюджет)</a:t>
          </a:r>
        </a:p>
      </dsp:txBody>
      <dsp:txXfrm>
        <a:off x="5866378" y="1656181"/>
        <a:ext cx="1829274" cy="1169997"/>
      </dsp:txXfrm>
    </dsp:sp>
    <dsp:sp modelId="{43D6616D-D893-4507-99F7-C0974F128B77}">
      <dsp:nvSpPr>
        <dsp:cNvPr id="0" name=""/>
        <dsp:cNvSpPr/>
      </dsp:nvSpPr>
      <dsp:spPr>
        <a:xfrm>
          <a:off x="537801" y="3456383"/>
          <a:ext cx="1893972" cy="1169997"/>
        </a:xfrm>
        <a:prstGeom prst="rect">
          <a:avLst/>
        </a:prstGeom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  <a:ln>
          <a:solidFill>
            <a:schemeClr val="bg1"/>
          </a:solidFill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dirty="0" smtClean="0"/>
            <a:t>8 717 тыс. руб.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dirty="0" smtClean="0"/>
            <a:t>МП «Повышение безопасности дорожного движения»</a:t>
          </a:r>
        </a:p>
      </dsp:txBody>
      <dsp:txXfrm>
        <a:off x="537801" y="3456383"/>
        <a:ext cx="1893972" cy="1169997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144974-0BE8-49E0-ADD8-D13E50441D82}">
      <dsp:nvSpPr>
        <dsp:cNvPr id="0" name=""/>
        <dsp:cNvSpPr/>
      </dsp:nvSpPr>
      <dsp:spPr>
        <a:xfrm>
          <a:off x="0" y="1484"/>
          <a:ext cx="9144000" cy="1048320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baseline="0" dirty="0" smtClean="0">
              <a:solidFill>
                <a:schemeClr val="tx1"/>
              </a:solidFill>
            </a:rPr>
            <a:t>Прочие расходы</a:t>
          </a:r>
          <a:endParaRPr lang="ru-RU" sz="4000" b="1" kern="1200" baseline="0" dirty="0">
            <a:solidFill>
              <a:schemeClr val="tx1"/>
            </a:solidFill>
          </a:endParaRPr>
        </a:p>
      </dsp:txBody>
      <dsp:txXfrm>
        <a:off x="51175" y="52659"/>
        <a:ext cx="9041650" cy="94597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20A9B6-AB66-45D9-AC03-8203A07CED92}">
      <dsp:nvSpPr>
        <dsp:cNvPr id="0" name=""/>
        <dsp:cNvSpPr/>
      </dsp:nvSpPr>
      <dsp:spPr>
        <a:xfrm>
          <a:off x="0" y="684080"/>
          <a:ext cx="2655295" cy="1593177"/>
        </a:xfrm>
        <a:prstGeom prst="rect">
          <a:avLst/>
        </a:prstGeom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  <a:ln>
          <a:solidFill>
            <a:schemeClr val="bg1"/>
          </a:solidFill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/>
            <a:t>178 576 тыс. руб.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/>
            <a:t>Общегосударственные вопросы</a:t>
          </a:r>
        </a:p>
      </dsp:txBody>
      <dsp:txXfrm>
        <a:off x="0" y="684080"/>
        <a:ext cx="2655295" cy="1593177"/>
      </dsp:txXfrm>
    </dsp:sp>
    <dsp:sp modelId="{7EE22EFA-E3DF-4EF6-8377-14653D31AD94}">
      <dsp:nvSpPr>
        <dsp:cNvPr id="0" name=""/>
        <dsp:cNvSpPr/>
      </dsp:nvSpPr>
      <dsp:spPr>
        <a:xfrm>
          <a:off x="2920824" y="686326"/>
          <a:ext cx="2655295" cy="1593177"/>
        </a:xfrm>
        <a:prstGeom prst="rect">
          <a:avLst/>
        </a:prstGeom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5400000" scaled="1"/>
          <a:tileRect/>
        </a:gradFill>
        <a:ln>
          <a:solidFill>
            <a:schemeClr val="bg1"/>
          </a:solidFill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/>
            <a:t>7 854 тыс. руб.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/>
            <a:t>Национальная безопасность и правоохранительная деятельность</a:t>
          </a:r>
          <a:endParaRPr lang="ru-RU" sz="1800" b="1" i="1" kern="1200" dirty="0"/>
        </a:p>
      </dsp:txBody>
      <dsp:txXfrm>
        <a:off x="2920824" y="686326"/>
        <a:ext cx="2655295" cy="1593177"/>
      </dsp:txXfrm>
    </dsp:sp>
    <dsp:sp modelId="{CEE978A8-7F57-4C14-8D34-863601262F0A}">
      <dsp:nvSpPr>
        <dsp:cNvPr id="0" name=""/>
        <dsp:cNvSpPr/>
      </dsp:nvSpPr>
      <dsp:spPr>
        <a:xfrm>
          <a:off x="5841649" y="686326"/>
          <a:ext cx="2655295" cy="1593177"/>
        </a:xfrm>
        <a:prstGeom prst="rect">
          <a:avLst/>
        </a:prstGeom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18900000" scaled="1"/>
          <a:tileRect/>
        </a:gradFill>
        <a:ln>
          <a:solidFill>
            <a:schemeClr val="bg1"/>
          </a:solidFill>
        </a:ln>
        <a:effectLst>
          <a:innerShdw blurRad="63500" dist="50800" dir="18900000">
            <a:prstClr val="black">
              <a:alpha val="50000"/>
            </a:prstClr>
          </a:inn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/>
            <a:t>2 383 тыс. руб.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/>
            <a:t>Образование</a:t>
          </a:r>
          <a:endParaRPr lang="ru-RU" sz="1800" b="1" i="1" kern="1200" dirty="0"/>
        </a:p>
      </dsp:txBody>
      <dsp:txXfrm>
        <a:off x="5841649" y="686326"/>
        <a:ext cx="2655295" cy="1593177"/>
      </dsp:txXfrm>
    </dsp:sp>
    <dsp:sp modelId="{D6BCB54F-575A-4FB5-BA98-6EE7FE8FDF5D}">
      <dsp:nvSpPr>
        <dsp:cNvPr id="0" name=""/>
        <dsp:cNvSpPr/>
      </dsp:nvSpPr>
      <dsp:spPr>
        <a:xfrm>
          <a:off x="5841649" y="2520275"/>
          <a:ext cx="2655295" cy="1593177"/>
        </a:xfrm>
        <a:prstGeom prst="rect">
          <a:avLst/>
        </a:prstGeom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16200000" scaled="1"/>
          <a:tileRect/>
        </a:gradFill>
        <a:ln>
          <a:solidFill>
            <a:schemeClr val="bg1"/>
          </a:solidFill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/>
            <a:t>700 тыс. руб.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/>
            <a:t>Средства массовой информации</a:t>
          </a:r>
          <a:endParaRPr lang="ru-RU" sz="1800" b="1" i="1" kern="1200" dirty="0"/>
        </a:p>
      </dsp:txBody>
      <dsp:txXfrm>
        <a:off x="5841649" y="2520275"/>
        <a:ext cx="2655295" cy="1593177"/>
      </dsp:txXfrm>
    </dsp:sp>
    <dsp:sp modelId="{AA7A2879-9930-40C1-89CF-6D75A51B36CB}">
      <dsp:nvSpPr>
        <dsp:cNvPr id="0" name=""/>
        <dsp:cNvSpPr/>
      </dsp:nvSpPr>
      <dsp:spPr>
        <a:xfrm>
          <a:off x="0" y="2508756"/>
          <a:ext cx="2655295" cy="1593177"/>
        </a:xfrm>
        <a:prstGeom prst="rect">
          <a:avLst/>
        </a:prstGeom>
        <a:gradFill flip="none" rotWithShape="0">
          <a:gsLst>
            <a:gs pos="0">
              <a:schemeClr val="accent1">
                <a:lumMod val="75000"/>
                <a:shade val="30000"/>
                <a:satMod val="115000"/>
              </a:schemeClr>
            </a:gs>
            <a:gs pos="50000">
              <a:schemeClr val="accent1">
                <a:lumMod val="75000"/>
                <a:shade val="67500"/>
                <a:satMod val="115000"/>
              </a:schemeClr>
            </a:gs>
            <a:gs pos="100000">
              <a:schemeClr val="accent1">
                <a:lumMod val="75000"/>
                <a:shade val="100000"/>
                <a:satMod val="115000"/>
              </a:schemeClr>
            </a:gs>
          </a:gsLst>
          <a:path path="circle">
            <a:fillToRect t="100000" r="100000"/>
          </a:path>
          <a:tileRect l="-100000" b="-10000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/>
            <a:t> 69 439 тыс. руб.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/>
            <a:t> Культура, кинематография</a:t>
          </a:r>
        </a:p>
      </dsp:txBody>
      <dsp:txXfrm>
        <a:off x="0" y="2508756"/>
        <a:ext cx="2655295" cy="1593177"/>
      </dsp:txXfrm>
    </dsp:sp>
    <dsp:sp modelId="{4101DD33-678F-4ADD-929F-E6E8CC45F71F}">
      <dsp:nvSpPr>
        <dsp:cNvPr id="0" name=""/>
        <dsp:cNvSpPr/>
      </dsp:nvSpPr>
      <dsp:spPr>
        <a:xfrm>
          <a:off x="2914053" y="2520275"/>
          <a:ext cx="2655295" cy="1593177"/>
        </a:xfrm>
        <a:prstGeom prst="rect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/>
            <a:t>18 614 тыс. руб.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/>
            <a:t>Прочие расходы национальной экономики</a:t>
          </a:r>
        </a:p>
      </dsp:txBody>
      <dsp:txXfrm>
        <a:off x="2914053" y="2520275"/>
        <a:ext cx="2655295" cy="15931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144974-0BE8-49E0-ADD8-D13E50441D82}">
      <dsp:nvSpPr>
        <dsp:cNvPr id="0" name=""/>
        <dsp:cNvSpPr/>
      </dsp:nvSpPr>
      <dsp:spPr>
        <a:xfrm>
          <a:off x="0" y="536"/>
          <a:ext cx="9144000" cy="763630"/>
        </a:xfrm>
        <a:prstGeom prst="roundRect">
          <a:avLst/>
        </a:prstGeom>
        <a:solidFill>
          <a:srgbClr val="00B05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baseline="0" dirty="0" smtClean="0"/>
            <a:t> </a:t>
          </a:r>
          <a:r>
            <a:rPr lang="ru-RU" sz="2400" b="1" kern="1200" baseline="0" dirty="0" smtClean="0">
              <a:solidFill>
                <a:schemeClr val="tx1"/>
              </a:solidFill>
            </a:rPr>
            <a:t>Структура  доходов муниципального образования 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baseline="0" dirty="0" smtClean="0">
              <a:solidFill>
                <a:schemeClr val="tx1"/>
              </a:solidFill>
            </a:rPr>
            <a:t>«город Усть-Кут» в  202</a:t>
          </a:r>
          <a:r>
            <a:rPr lang="en-US" sz="2400" b="1" kern="1200" baseline="0" dirty="0" smtClean="0">
              <a:solidFill>
                <a:schemeClr val="tx1"/>
              </a:solidFill>
            </a:rPr>
            <a:t>3</a:t>
          </a:r>
          <a:r>
            <a:rPr lang="ru-RU" sz="2400" b="1" kern="1200" baseline="0" dirty="0" smtClean="0">
              <a:solidFill>
                <a:schemeClr val="tx1"/>
              </a:solidFill>
            </a:rPr>
            <a:t> году</a:t>
          </a:r>
          <a:endParaRPr lang="ru-RU" sz="2400" b="1" kern="1200" baseline="0" dirty="0">
            <a:solidFill>
              <a:schemeClr val="tx1"/>
            </a:solidFill>
          </a:endParaRPr>
        </a:p>
      </dsp:txBody>
      <dsp:txXfrm>
        <a:off x="37277" y="37813"/>
        <a:ext cx="9069446" cy="6890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144974-0BE8-49E0-ADD8-D13E50441D82}">
      <dsp:nvSpPr>
        <dsp:cNvPr id="0" name=""/>
        <dsp:cNvSpPr/>
      </dsp:nvSpPr>
      <dsp:spPr>
        <a:xfrm>
          <a:off x="0" y="181"/>
          <a:ext cx="8928992" cy="764521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baseline="0" dirty="0" smtClean="0">
              <a:solidFill>
                <a:schemeClr val="tx1"/>
              </a:solidFill>
            </a:rPr>
            <a:t>Динамика роста налоговых и неналоговых (собственных) поступлений  в бюджет города Усть-Кута за 2019-2023 г.г.</a:t>
          </a:r>
          <a:endParaRPr lang="ru-RU" sz="2400" b="1" kern="1200" baseline="0" dirty="0">
            <a:solidFill>
              <a:schemeClr val="tx1"/>
            </a:solidFill>
          </a:endParaRPr>
        </a:p>
      </dsp:txBody>
      <dsp:txXfrm>
        <a:off x="37321" y="37502"/>
        <a:ext cx="8854350" cy="68987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4809D0-D206-4535-AA91-F326EE34AF52}">
      <dsp:nvSpPr>
        <dsp:cNvPr id="0" name=""/>
        <dsp:cNvSpPr/>
      </dsp:nvSpPr>
      <dsp:spPr>
        <a:xfrm>
          <a:off x="0" y="0"/>
          <a:ext cx="9108504" cy="836664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baseline="0" dirty="0" smtClean="0">
              <a:solidFill>
                <a:schemeClr val="tx1"/>
              </a:solidFill>
            </a:rPr>
            <a:t>Динамика безвозмездных поступлений </a:t>
          </a:r>
          <a:endParaRPr lang="ru-RU" sz="1600" b="1" kern="1200" baseline="0" dirty="0" smtClean="0">
            <a:solidFill>
              <a:schemeClr val="tx1"/>
            </a:solidFill>
          </a:endParaRP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baseline="0" dirty="0" smtClean="0">
              <a:solidFill>
                <a:schemeClr val="tx1"/>
              </a:solidFill>
            </a:rPr>
            <a:t>в бюджет города Усть-Кута в 20</a:t>
          </a:r>
          <a:r>
            <a:rPr lang="en-US" sz="2400" b="1" kern="1200" baseline="0" dirty="0" smtClean="0">
              <a:solidFill>
                <a:schemeClr val="tx1"/>
              </a:solidFill>
            </a:rPr>
            <a:t>22</a:t>
          </a:r>
          <a:r>
            <a:rPr lang="ru-RU" sz="2400" b="1" kern="1200" baseline="0" dirty="0" smtClean="0">
              <a:solidFill>
                <a:schemeClr val="tx1"/>
              </a:solidFill>
            </a:rPr>
            <a:t>-202</a:t>
          </a:r>
          <a:r>
            <a:rPr lang="en-US" sz="2400" b="1" kern="1200" baseline="0" dirty="0" smtClean="0">
              <a:solidFill>
                <a:schemeClr val="tx1"/>
              </a:solidFill>
            </a:rPr>
            <a:t>3</a:t>
          </a:r>
          <a:r>
            <a:rPr lang="ru-RU" sz="2400" b="1" kern="1200" baseline="0" dirty="0" smtClean="0">
              <a:solidFill>
                <a:schemeClr val="tx1"/>
              </a:solidFill>
            </a:rPr>
            <a:t> г.г.</a:t>
          </a:r>
          <a:endParaRPr lang="ru-RU" sz="2400" b="1" kern="1200" baseline="0" dirty="0">
            <a:solidFill>
              <a:schemeClr val="tx1"/>
            </a:solidFill>
          </a:endParaRPr>
        </a:p>
      </dsp:txBody>
      <dsp:txXfrm>
        <a:off x="40843" y="40843"/>
        <a:ext cx="9026818" cy="75497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144974-0BE8-49E0-ADD8-D13E50441D82}">
      <dsp:nvSpPr>
        <dsp:cNvPr id="0" name=""/>
        <dsp:cNvSpPr/>
      </dsp:nvSpPr>
      <dsp:spPr>
        <a:xfrm>
          <a:off x="0" y="666"/>
          <a:ext cx="9144000" cy="1150795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baseline="0" dirty="0" smtClean="0">
              <a:solidFill>
                <a:schemeClr val="tx1"/>
              </a:solidFill>
            </a:rPr>
            <a:t>Программно – целевые расходы 2023 год</a:t>
          </a:r>
          <a:endParaRPr lang="ru-RU" sz="3600" b="1" kern="1200" baseline="0" dirty="0">
            <a:solidFill>
              <a:schemeClr val="tx1"/>
            </a:solidFill>
          </a:endParaRPr>
        </a:p>
      </dsp:txBody>
      <dsp:txXfrm>
        <a:off x="56177" y="56843"/>
        <a:ext cx="9031646" cy="103844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144974-0BE8-49E0-ADD8-D13E50441D82}">
      <dsp:nvSpPr>
        <dsp:cNvPr id="0" name=""/>
        <dsp:cNvSpPr/>
      </dsp:nvSpPr>
      <dsp:spPr>
        <a:xfrm>
          <a:off x="0" y="611"/>
          <a:ext cx="9144000" cy="1123519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baseline="0" dirty="0" smtClean="0">
              <a:solidFill>
                <a:schemeClr val="tx1"/>
              </a:solidFill>
            </a:rPr>
            <a:t>Переселение граждан из ветхого и аварийного жилищного фонда</a:t>
          </a:r>
          <a:endParaRPr lang="ru-RU" sz="3600" b="1" kern="1200" baseline="0" dirty="0">
            <a:solidFill>
              <a:schemeClr val="tx1"/>
            </a:solidFill>
          </a:endParaRPr>
        </a:p>
      </dsp:txBody>
      <dsp:txXfrm>
        <a:off x="54846" y="55457"/>
        <a:ext cx="9034308" cy="101382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144974-0BE8-49E0-ADD8-D13E50441D82}">
      <dsp:nvSpPr>
        <dsp:cNvPr id="0" name=""/>
        <dsp:cNvSpPr/>
      </dsp:nvSpPr>
      <dsp:spPr>
        <a:xfrm>
          <a:off x="0" y="0"/>
          <a:ext cx="9144000" cy="1123200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baseline="0" dirty="0" smtClean="0">
              <a:solidFill>
                <a:schemeClr val="tx1"/>
              </a:solidFill>
            </a:rPr>
            <a:t>Обеспечение жильем молодых семей</a:t>
          </a:r>
          <a:endParaRPr lang="ru-RU" sz="4000" b="1" kern="1200" baseline="0" dirty="0">
            <a:solidFill>
              <a:schemeClr val="tx1"/>
            </a:solidFill>
          </a:endParaRPr>
        </a:p>
      </dsp:txBody>
      <dsp:txXfrm>
        <a:off x="54830" y="54830"/>
        <a:ext cx="9034340" cy="101354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4809D0-D206-4535-AA91-F326EE34AF52}">
      <dsp:nvSpPr>
        <dsp:cNvPr id="0" name=""/>
        <dsp:cNvSpPr/>
      </dsp:nvSpPr>
      <dsp:spPr>
        <a:xfrm>
          <a:off x="0" y="0"/>
          <a:ext cx="9144000" cy="898118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baseline="0" dirty="0" smtClean="0">
              <a:solidFill>
                <a:schemeClr val="tx1"/>
              </a:solidFill>
            </a:rPr>
            <a:t>Исполнение расходной части бюджета                    </a:t>
          </a:r>
          <a:br>
            <a:rPr lang="ru-RU" sz="2200" b="1" kern="1200" baseline="0" dirty="0" smtClean="0">
              <a:solidFill>
                <a:schemeClr val="tx1"/>
              </a:solidFill>
            </a:rPr>
          </a:br>
          <a:r>
            <a:rPr lang="ru-RU" sz="2200" b="1" kern="1200" baseline="0" dirty="0" smtClean="0">
              <a:solidFill>
                <a:schemeClr val="tx1"/>
              </a:solidFill>
            </a:rPr>
            <a:t>  в разрезе функциональной классификации</a:t>
          </a:r>
          <a:r>
            <a:rPr lang="en-US" sz="2200" b="1" kern="1200" baseline="0" dirty="0" smtClean="0">
              <a:solidFill>
                <a:schemeClr val="tx1"/>
              </a:solidFill>
            </a:rPr>
            <a:t> </a:t>
          </a:r>
          <a:r>
            <a:rPr lang="ru-RU" sz="2200" b="1" kern="1200" baseline="0" dirty="0" smtClean="0">
              <a:solidFill>
                <a:schemeClr val="tx1"/>
              </a:solidFill>
            </a:rPr>
            <a:t>в 202</a:t>
          </a:r>
          <a:r>
            <a:rPr lang="en-US" sz="2200" b="1" kern="1200" baseline="0" dirty="0" smtClean="0">
              <a:solidFill>
                <a:schemeClr val="tx1"/>
              </a:solidFill>
            </a:rPr>
            <a:t>3</a:t>
          </a:r>
          <a:r>
            <a:rPr lang="ru-RU" sz="2200" b="1" kern="1200" baseline="0" dirty="0" smtClean="0">
              <a:solidFill>
                <a:schemeClr val="tx1"/>
              </a:solidFill>
            </a:rPr>
            <a:t> году</a:t>
          </a:r>
          <a:endParaRPr lang="ru-RU" sz="2200" b="1" kern="1200" baseline="0" dirty="0">
            <a:solidFill>
              <a:schemeClr val="tx1"/>
            </a:solidFill>
          </a:endParaRPr>
        </a:p>
      </dsp:txBody>
      <dsp:txXfrm>
        <a:off x="43843" y="43843"/>
        <a:ext cx="9056314" cy="81043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144974-0BE8-49E0-ADD8-D13E50441D82}">
      <dsp:nvSpPr>
        <dsp:cNvPr id="0" name=""/>
        <dsp:cNvSpPr/>
      </dsp:nvSpPr>
      <dsp:spPr>
        <a:xfrm>
          <a:off x="0" y="0"/>
          <a:ext cx="9144000" cy="1051994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baseline="0" dirty="0" smtClean="0">
              <a:solidFill>
                <a:schemeClr val="tx1"/>
              </a:solidFill>
            </a:rPr>
            <a:t>Расходы в области жилищно-коммунального хозяйства</a:t>
          </a:r>
          <a:endParaRPr lang="ru-RU" sz="4000" b="1" kern="1200" baseline="0" dirty="0">
            <a:solidFill>
              <a:schemeClr val="tx1"/>
            </a:solidFill>
          </a:endParaRPr>
        </a:p>
      </dsp:txBody>
      <dsp:txXfrm>
        <a:off x="51354" y="51354"/>
        <a:ext cx="9041292" cy="9492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0.39505</cdr:x>
      <cdr:y>0.38448</cdr:y>
    </cdr:from>
    <cdr:to>
      <cdr:x>0.62086</cdr:x>
      <cdr:y>0.53095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1763688" y="1512168"/>
          <a:ext cx="1008128" cy="5760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endParaRPr lang="ru-RU" sz="1800" b="1" dirty="0">
            <a:solidFill>
              <a:srgbClr val="275335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0.37037</cdr:x>
      <cdr:y>0.65</cdr:y>
    </cdr:from>
    <cdr:to>
      <cdr:x>0.64198</cdr:x>
      <cdr:y>0.81667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2160240" y="2808312"/>
          <a:ext cx="1584205" cy="72009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en-US" sz="1800" b="1" dirty="0" smtClean="0">
              <a:solidFill>
                <a:srgbClr val="275335"/>
              </a:solidFill>
            </a:rPr>
            <a:t>2 103 295</a:t>
          </a:r>
          <a:endParaRPr lang="ru-RU" sz="1800" b="1" dirty="0" smtClean="0">
            <a:solidFill>
              <a:srgbClr val="275335"/>
            </a:solidFill>
          </a:endParaRPr>
        </a:p>
        <a:p xmlns:a="http://schemas.openxmlformats.org/drawingml/2006/main">
          <a:pPr algn="ctr"/>
          <a:r>
            <a:rPr lang="ru-RU" sz="1800" b="1" dirty="0" smtClean="0">
              <a:solidFill>
                <a:srgbClr val="275335"/>
              </a:solidFill>
            </a:rPr>
            <a:t>тыс. руб.</a:t>
          </a:r>
          <a:endParaRPr lang="ru-RU" sz="1800" b="1" dirty="0">
            <a:solidFill>
              <a:srgbClr val="275335"/>
            </a:solidFill>
          </a:endParaRPr>
        </a:p>
      </cdr:txBody>
    </cdr:sp>
  </cdr:relSizeAnchor>
  <cdr:relSizeAnchor xmlns:cdr="http://schemas.openxmlformats.org/drawingml/2006/chartDrawing">
    <cdr:from>
      <cdr:x>0.60465</cdr:x>
      <cdr:y>0.50383</cdr:y>
    </cdr:from>
    <cdr:to>
      <cdr:x>0.76543</cdr:x>
      <cdr:y>0.6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3526682" y="2176770"/>
          <a:ext cx="937802" cy="41551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sz="1800" b="1" dirty="0">
            <a:solidFill>
              <a:srgbClr val="275335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0.18906</cdr:x>
      <cdr:y>0.55</cdr:y>
    </cdr:from>
    <cdr:to>
      <cdr:x>0.7208</cdr:x>
      <cdr:y>0.775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537647" y="1584176"/>
          <a:ext cx="1512167" cy="64807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>
              <a:solidFill>
                <a:srgbClr val="275335"/>
              </a:solidFill>
            </a:rPr>
            <a:t>+ </a:t>
          </a:r>
          <a:r>
            <a:rPr lang="en-US" sz="1800" b="1" dirty="0" smtClean="0">
              <a:solidFill>
                <a:srgbClr val="275335"/>
              </a:solidFill>
            </a:rPr>
            <a:t>38 503</a:t>
          </a:r>
          <a:endParaRPr lang="ru-RU" sz="1800" b="1" dirty="0" smtClean="0">
            <a:solidFill>
              <a:srgbClr val="275335"/>
            </a:solidFill>
          </a:endParaRPr>
        </a:p>
        <a:p xmlns:a="http://schemas.openxmlformats.org/drawingml/2006/main">
          <a:pPr algn="ctr"/>
          <a:r>
            <a:rPr lang="ru-RU" sz="1800" b="1" dirty="0" smtClean="0">
              <a:solidFill>
                <a:srgbClr val="275335"/>
              </a:solidFill>
            </a:rPr>
            <a:t>тыс. руб.</a:t>
          </a:r>
          <a:endParaRPr lang="ru-RU" sz="1800" b="1" dirty="0">
            <a:solidFill>
              <a:srgbClr val="275335"/>
            </a:solidFill>
          </a:endParaRPr>
        </a:p>
      </cdr:txBody>
    </cdr:sp>
  </cdr:relSizeAnchor>
  <cdr:relSizeAnchor xmlns:cdr="http://schemas.openxmlformats.org/drawingml/2006/chartDrawing">
    <cdr:from>
      <cdr:x>0.65835</cdr:x>
      <cdr:y>0.3</cdr:y>
    </cdr:from>
    <cdr:to>
      <cdr:x>1</cdr:x>
      <cdr:y>0.5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1872208" y="864096"/>
          <a:ext cx="971600" cy="57606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sz="1800" b="1" dirty="0">
            <a:solidFill>
              <a:srgbClr val="275335"/>
            </a:solidFill>
          </a:endParaRPr>
        </a:p>
      </cdr:txBody>
    </cdr:sp>
  </cdr:relSizeAnchor>
  <cdr:relSizeAnchor xmlns:cdr="http://schemas.openxmlformats.org/drawingml/2006/chartDrawing">
    <cdr:from>
      <cdr:x>0</cdr:x>
      <cdr:y>0.15</cdr:y>
    </cdr:from>
    <cdr:to>
      <cdr:x>1</cdr:x>
      <cdr:y>0.275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0" y="432048"/>
          <a:ext cx="2843808" cy="36004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2160" b="1" dirty="0" smtClean="0">
              <a:solidFill>
                <a:srgbClr val="275335"/>
              </a:solidFill>
            </a:rPr>
            <a:t>Дефицит-/профицит+</a:t>
          </a:r>
        </a:p>
        <a:p xmlns:a="http://schemas.openxmlformats.org/drawingml/2006/main">
          <a:endParaRPr lang="ru-RU" sz="2160" b="1" dirty="0">
            <a:solidFill>
              <a:srgbClr val="275335"/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0.74829</cdr:x>
      <cdr:y>0.84447</cdr:y>
    </cdr:from>
    <cdr:to>
      <cdr:x>0.9322</cdr:x>
      <cdr:y>0.96679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687796" y="4213908"/>
          <a:ext cx="1152128" cy="6103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Безвозмездные </a:t>
          </a:r>
        </a:p>
        <a:p xmlns:a="http://schemas.openxmlformats.org/drawingml/2006/main">
          <a:r>
            <a:rPr lang="ru-RU" dirty="0"/>
            <a:t> </a:t>
          </a:r>
          <a:r>
            <a:rPr lang="ru-RU" dirty="0" smtClean="0"/>
            <a:t>  </a:t>
          </a:r>
          <a:r>
            <a:rPr lang="ru-RU" sz="1100" dirty="0" smtClean="0"/>
            <a:t>поступления</a:t>
          </a:r>
        </a:p>
        <a:p xmlns:a="http://schemas.openxmlformats.org/drawingml/2006/main">
          <a:r>
            <a:rPr lang="en-US" b="1" dirty="0" smtClean="0"/>
            <a:t>1 481 6</a:t>
          </a:r>
          <a:r>
            <a:rPr lang="ru-RU" b="1" dirty="0" smtClean="0"/>
            <a:t>60</a:t>
          </a:r>
          <a:r>
            <a:rPr lang="en-US" b="1" dirty="0" smtClean="0"/>
            <a:t> </a:t>
          </a:r>
          <a:r>
            <a:rPr lang="ru-RU" b="1" dirty="0" err="1" smtClean="0"/>
            <a:t>тыс.руб</a:t>
          </a:r>
          <a:r>
            <a:rPr lang="ru-RU" dirty="0" smtClean="0"/>
            <a:t>.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0.79426</cdr:x>
      <cdr:y>0.75789</cdr:y>
    </cdr:from>
    <cdr:to>
      <cdr:x>0.85174</cdr:x>
      <cdr:y>0.85232</cdr:y>
    </cdr:to>
    <cdr:sp macro="" textlink="">
      <cdr:nvSpPr>
        <cdr:cNvPr id="6" name="Прямая соединительная линия 5"/>
        <cdr:cNvSpPr/>
      </cdr:nvSpPr>
      <cdr:spPr>
        <a:xfrm xmlns:a="http://schemas.openxmlformats.org/drawingml/2006/main" flipH="1" flipV="1">
          <a:off x="4975827" y="3781859"/>
          <a:ext cx="360038" cy="47124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0.68678</cdr:x>
      <cdr:y>0.0172</cdr:y>
    </cdr:from>
    <cdr:to>
      <cdr:x>0.85213</cdr:x>
      <cdr:y>0.10731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302478" y="85853"/>
          <a:ext cx="1035867" cy="4496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      Акцизы</a:t>
          </a:r>
        </a:p>
        <a:p xmlns:a="http://schemas.openxmlformats.org/drawingml/2006/main">
          <a:r>
            <a:rPr lang="ru-RU" b="1" dirty="0" smtClean="0"/>
            <a:t>1</a:t>
          </a:r>
          <a:r>
            <a:rPr lang="en-US" b="1" dirty="0"/>
            <a:t>7</a:t>
          </a:r>
          <a:r>
            <a:rPr lang="ru-RU" b="1" dirty="0" smtClean="0"/>
            <a:t> </a:t>
          </a:r>
          <a:r>
            <a:rPr lang="en-US" b="1" dirty="0" smtClean="0"/>
            <a:t>000</a:t>
          </a:r>
          <a:r>
            <a:rPr lang="ru-RU" b="1" dirty="0" smtClean="0"/>
            <a:t> тыс.руб.</a:t>
          </a:r>
          <a:endParaRPr lang="ru-RU" sz="1100" b="1" dirty="0"/>
        </a:p>
      </cdr:txBody>
    </cdr:sp>
  </cdr:relSizeAnchor>
  <cdr:relSizeAnchor xmlns:cdr="http://schemas.openxmlformats.org/drawingml/2006/chartDrawing">
    <cdr:from>
      <cdr:x>0.50575</cdr:x>
      <cdr:y>0.07099</cdr:y>
    </cdr:from>
    <cdr:to>
      <cdr:x>0.67529</cdr:x>
      <cdr:y>0.13292</cdr:y>
    </cdr:to>
    <cdr:sp macro="" textlink="">
      <cdr:nvSpPr>
        <cdr:cNvPr id="9" name="Прямая соединительная линия 8"/>
        <cdr:cNvSpPr/>
      </cdr:nvSpPr>
      <cdr:spPr>
        <a:xfrm xmlns:a="http://schemas.openxmlformats.org/drawingml/2006/main" flipV="1">
          <a:off x="3168371" y="354259"/>
          <a:ext cx="1062100" cy="30901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0.73679</cdr:x>
      <cdr:y>0.86048</cdr:y>
    </cdr:from>
    <cdr:to>
      <cdr:x>0.97933</cdr:x>
      <cdr:y>1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4615787" y="4293808"/>
          <a:ext cx="1519422" cy="6962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  </a:t>
          </a:r>
          <a:endParaRPr lang="ru-RU" sz="1100" b="1" dirty="0"/>
        </a:p>
      </cdr:txBody>
    </cdr:sp>
  </cdr:relSizeAnchor>
  <cdr:relSizeAnchor xmlns:cdr="http://schemas.openxmlformats.org/drawingml/2006/chartDrawing">
    <cdr:from>
      <cdr:x>0.17547</cdr:x>
      <cdr:y>0.16327</cdr:y>
    </cdr:from>
    <cdr:to>
      <cdr:x>0.22701</cdr:x>
      <cdr:y>0.28779</cdr:y>
    </cdr:to>
    <cdr:sp macro="" textlink="">
      <cdr:nvSpPr>
        <cdr:cNvPr id="12" name="Прямая соединительная линия 11"/>
        <cdr:cNvSpPr/>
      </cdr:nvSpPr>
      <cdr:spPr>
        <a:xfrm xmlns:a="http://schemas.openxmlformats.org/drawingml/2006/main">
          <a:off x="1099267" y="814720"/>
          <a:ext cx="322892" cy="62135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0.28448</cdr:x>
      <cdr:y>0.21622</cdr:y>
    </cdr:from>
    <cdr:to>
      <cdr:x>0.32759</cdr:x>
      <cdr:y>0.24324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376264" y="1152128"/>
          <a:ext cx="360040" cy="1440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0.21021</cdr:x>
      <cdr:y>0.62007</cdr:y>
    </cdr:from>
    <cdr:to>
      <cdr:x>0.29511</cdr:x>
      <cdr:y>0.67413</cdr:y>
    </cdr:to>
    <cdr:sp macro="" textlink="">
      <cdr:nvSpPr>
        <cdr:cNvPr id="4" name="TextBox 3"/>
        <cdr:cNvSpPr txBox="1"/>
      </cdr:nvSpPr>
      <cdr:spPr>
        <a:xfrm xmlns:a="http://schemas.openxmlformats.org/drawingml/2006/main" rot="20107860">
          <a:off x="1755885" y="3304114"/>
          <a:ext cx="709164" cy="2880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356 899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0.36553</cdr:x>
      <cdr:y>0.60321</cdr:y>
    </cdr:from>
    <cdr:to>
      <cdr:x>0.44781</cdr:x>
      <cdr:y>0.65726</cdr:y>
    </cdr:to>
    <cdr:sp macro="" textlink="">
      <cdr:nvSpPr>
        <cdr:cNvPr id="5" name="TextBox 4"/>
        <cdr:cNvSpPr txBox="1"/>
      </cdr:nvSpPr>
      <cdr:spPr>
        <a:xfrm xmlns:a="http://schemas.openxmlformats.org/drawingml/2006/main" rot="20283964">
          <a:off x="3053253" y="3214282"/>
          <a:ext cx="687279" cy="2880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358 728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0.52101</cdr:x>
      <cdr:y>0.60172</cdr:y>
    </cdr:from>
    <cdr:to>
      <cdr:x>0.59569</cdr:x>
      <cdr:y>0.65577</cdr:y>
    </cdr:to>
    <cdr:sp macro="" textlink="">
      <cdr:nvSpPr>
        <cdr:cNvPr id="6" name="TextBox 5"/>
        <cdr:cNvSpPr txBox="1"/>
      </cdr:nvSpPr>
      <cdr:spPr>
        <a:xfrm xmlns:a="http://schemas.openxmlformats.org/drawingml/2006/main" rot="20226577">
          <a:off x="4351931" y="3206323"/>
          <a:ext cx="623797" cy="2880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371 364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0.68448</cdr:x>
      <cdr:y>0.58908</cdr:y>
    </cdr:from>
    <cdr:to>
      <cdr:x>0.76697</cdr:x>
      <cdr:y>0.64314</cdr:y>
    </cdr:to>
    <cdr:sp macro="" textlink="">
      <cdr:nvSpPr>
        <cdr:cNvPr id="7" name="TextBox 6"/>
        <cdr:cNvSpPr txBox="1"/>
      </cdr:nvSpPr>
      <cdr:spPr>
        <a:xfrm xmlns:a="http://schemas.openxmlformats.org/drawingml/2006/main" rot="20330558">
          <a:off x="5717395" y="3138974"/>
          <a:ext cx="689033" cy="288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675 815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0.83948</cdr:x>
      <cdr:y>0.57493</cdr:y>
    </cdr:from>
    <cdr:to>
      <cdr:x>0.92569</cdr:x>
      <cdr:y>0.62898</cdr:y>
    </cdr:to>
    <cdr:sp macro="" textlink="">
      <cdr:nvSpPr>
        <cdr:cNvPr id="8" name="TextBox 7"/>
        <cdr:cNvSpPr txBox="1"/>
      </cdr:nvSpPr>
      <cdr:spPr>
        <a:xfrm xmlns:a="http://schemas.openxmlformats.org/drawingml/2006/main" rot="20438263">
          <a:off x="7012156" y="3063555"/>
          <a:ext cx="720106" cy="2880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660 138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0.31034</cdr:x>
      <cdr:y>0.59459</cdr:y>
    </cdr:from>
    <cdr:to>
      <cdr:x>0.37069</cdr:x>
      <cdr:y>0.64865</cdr:y>
    </cdr:to>
    <cdr:sp macro="" textlink="">
      <cdr:nvSpPr>
        <cdr:cNvPr id="10" name="Стрелка вправо 9"/>
        <cdr:cNvSpPr/>
      </cdr:nvSpPr>
      <cdr:spPr>
        <a:xfrm xmlns:a="http://schemas.openxmlformats.org/drawingml/2006/main" rot="10800000">
          <a:off x="2592288" y="3168352"/>
          <a:ext cx="504099" cy="288063"/>
        </a:xfrm>
        <a:prstGeom xmlns:a="http://schemas.openxmlformats.org/drawingml/2006/main" prst="rightArrow">
          <a:avLst/>
        </a:prstGeom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0.62069</cdr:x>
      <cdr:y>0.59459</cdr:y>
    </cdr:from>
    <cdr:to>
      <cdr:x>0.68103</cdr:x>
      <cdr:y>0.64865</cdr:y>
    </cdr:to>
    <cdr:sp macro="" textlink="">
      <cdr:nvSpPr>
        <cdr:cNvPr id="11" name="Стрелка вправо 10"/>
        <cdr:cNvSpPr/>
      </cdr:nvSpPr>
      <cdr:spPr>
        <a:xfrm xmlns:a="http://schemas.openxmlformats.org/drawingml/2006/main" rot="10800000">
          <a:off x="5184576" y="3168352"/>
          <a:ext cx="504016" cy="288063"/>
        </a:xfrm>
        <a:prstGeom xmlns:a="http://schemas.openxmlformats.org/drawingml/2006/main" prst="rightArrow">
          <a:avLst/>
        </a:prstGeom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0.46552</cdr:x>
      <cdr:y>0.59459</cdr:y>
    </cdr:from>
    <cdr:to>
      <cdr:x>0.52586</cdr:x>
      <cdr:y>0.64865</cdr:y>
    </cdr:to>
    <cdr:sp macro="" textlink="">
      <cdr:nvSpPr>
        <cdr:cNvPr id="12" name="Стрелка вправо 11"/>
        <cdr:cNvSpPr/>
      </cdr:nvSpPr>
      <cdr:spPr>
        <a:xfrm xmlns:a="http://schemas.openxmlformats.org/drawingml/2006/main" rot="10800000">
          <a:off x="3888432" y="3168352"/>
          <a:ext cx="504015" cy="288063"/>
        </a:xfrm>
        <a:prstGeom xmlns:a="http://schemas.openxmlformats.org/drawingml/2006/main" prst="rightArrow">
          <a:avLst/>
        </a:prstGeom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0.77586</cdr:x>
      <cdr:y>0.59459</cdr:y>
    </cdr:from>
    <cdr:to>
      <cdr:x>0.83621</cdr:x>
      <cdr:y>0.64865</cdr:y>
    </cdr:to>
    <cdr:sp macro="" textlink="">
      <cdr:nvSpPr>
        <cdr:cNvPr id="13" name="Стрелка вправо 12"/>
        <cdr:cNvSpPr/>
      </cdr:nvSpPr>
      <cdr:spPr>
        <a:xfrm xmlns:a="http://schemas.openxmlformats.org/drawingml/2006/main" rot="10800000">
          <a:off x="6480720" y="3168352"/>
          <a:ext cx="504099" cy="288063"/>
        </a:xfrm>
        <a:prstGeom xmlns:a="http://schemas.openxmlformats.org/drawingml/2006/main" prst="rightArrow">
          <a:avLst/>
        </a:prstGeom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0.2931</cdr:x>
      <cdr:y>0.51351</cdr:y>
    </cdr:from>
    <cdr:to>
      <cdr:x>0.34483</cdr:x>
      <cdr:y>0.56757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2448272" y="2736304"/>
          <a:ext cx="432097" cy="288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/>
            <a:t>+0,5 %</a:t>
          </a:r>
          <a:endParaRPr lang="ru-RU" sz="1600" b="1" dirty="0"/>
        </a:p>
      </cdr:txBody>
    </cdr:sp>
  </cdr:relSizeAnchor>
  <cdr:relSizeAnchor xmlns:cdr="http://schemas.openxmlformats.org/drawingml/2006/chartDrawing">
    <cdr:from>
      <cdr:x>0.44828</cdr:x>
      <cdr:y>0.51351</cdr:y>
    </cdr:from>
    <cdr:to>
      <cdr:x>0.50862</cdr:x>
      <cdr:y>0.56757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3744416" y="2736304"/>
          <a:ext cx="504056" cy="288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/>
            <a:t>+3,5 %</a:t>
          </a:r>
          <a:endParaRPr lang="ru-RU" sz="1600" b="1" dirty="0"/>
        </a:p>
      </cdr:txBody>
    </cdr:sp>
  </cdr:relSizeAnchor>
  <cdr:relSizeAnchor xmlns:cdr="http://schemas.openxmlformats.org/drawingml/2006/chartDrawing">
    <cdr:from>
      <cdr:x>0.60345</cdr:x>
      <cdr:y>0.51351</cdr:y>
    </cdr:from>
    <cdr:to>
      <cdr:x>0.68103</cdr:x>
      <cdr:y>0.56757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5040560" y="2736304"/>
          <a:ext cx="648063" cy="288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/>
            <a:t>+82,0 %</a:t>
          </a:r>
          <a:endParaRPr lang="ru-RU" sz="1600" b="1" dirty="0"/>
        </a:p>
      </cdr:txBody>
    </cdr:sp>
  </cdr:relSizeAnchor>
  <cdr:relSizeAnchor xmlns:cdr="http://schemas.openxmlformats.org/drawingml/2006/chartDrawing">
    <cdr:from>
      <cdr:x>0.76724</cdr:x>
      <cdr:y>0.51351</cdr:y>
    </cdr:from>
    <cdr:to>
      <cdr:x>0.84483</cdr:x>
      <cdr:y>0.56757</cdr:y>
    </cdr:to>
    <cdr:sp macro="" textlink="">
      <cdr:nvSpPr>
        <cdr:cNvPr id="17" name="TextBox 16"/>
        <cdr:cNvSpPr txBox="1"/>
      </cdr:nvSpPr>
      <cdr:spPr>
        <a:xfrm xmlns:a="http://schemas.openxmlformats.org/drawingml/2006/main">
          <a:off x="6408712" y="2736304"/>
          <a:ext cx="648072" cy="288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/>
            <a:t>- 2,3 %</a:t>
          </a:r>
          <a:endParaRPr lang="ru-RU" sz="1600" b="1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0.55898</cdr:x>
      <cdr:y>0.15085</cdr:y>
    </cdr:from>
    <cdr:to>
      <cdr:x>0.65598</cdr:x>
      <cdr:y>0.23578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968552" y="921706"/>
          <a:ext cx="862208" cy="5189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ru-RU" sz="1200" b="1" dirty="0" smtClean="0"/>
            <a:t>1</a:t>
          </a:r>
          <a:r>
            <a:rPr lang="en-US" sz="1200" b="1" dirty="0" smtClean="0"/>
            <a:t> 184 664</a:t>
          </a:r>
          <a:r>
            <a:rPr lang="ru-RU" sz="1200" b="1" dirty="0" smtClean="0"/>
            <a:t> </a:t>
          </a:r>
        </a:p>
        <a:p xmlns:a="http://schemas.openxmlformats.org/drawingml/2006/main">
          <a:pPr algn="ctr"/>
          <a:r>
            <a:rPr lang="ru-RU" sz="1200" b="1" dirty="0" smtClean="0"/>
            <a:t>тыс.руб.</a:t>
          </a:r>
          <a:endParaRPr lang="ru-RU" sz="1200" b="1" dirty="0"/>
        </a:p>
      </cdr:txBody>
    </cdr:sp>
  </cdr:relSizeAnchor>
  <cdr:relSizeAnchor xmlns:cdr="http://schemas.openxmlformats.org/drawingml/2006/chartDrawing">
    <cdr:from>
      <cdr:x>0.04861</cdr:x>
      <cdr:y>0</cdr:y>
    </cdr:from>
    <cdr:to>
      <cdr:x>0.14706</cdr:x>
      <cdr:y>0.04565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432048" y="0"/>
          <a:ext cx="875114" cy="2859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ru-RU" sz="1200" b="1" dirty="0"/>
        </a:p>
      </cdr:txBody>
    </cdr:sp>
  </cdr:relSizeAnchor>
  <cdr:relSizeAnchor xmlns:cdr="http://schemas.openxmlformats.org/drawingml/2006/chartDrawing">
    <cdr:from>
      <cdr:x>0</cdr:x>
      <cdr:y>0</cdr:y>
    </cdr:from>
    <cdr:to>
      <cdr:x>0.14706</cdr:x>
      <cdr:y>0.04565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0" y="0"/>
          <a:ext cx="134759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ru-RU" sz="1200" b="1" dirty="0"/>
        </a:p>
      </cdr:txBody>
    </cdr:sp>
  </cdr:relSizeAnchor>
  <cdr:relSizeAnchor xmlns:cdr="http://schemas.openxmlformats.org/drawingml/2006/chartDrawing">
    <cdr:from>
      <cdr:x>0.41316</cdr:x>
      <cdr:y>0.48183</cdr:y>
    </cdr:from>
    <cdr:to>
      <cdr:x>0.49953</cdr:x>
      <cdr:y>0.5605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3672408" y="2944001"/>
          <a:ext cx="767711" cy="4806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ru-RU" sz="1200" b="1" dirty="0" smtClean="0"/>
            <a:t> </a:t>
          </a:r>
          <a:r>
            <a:rPr lang="en-US" sz="1200" b="1" dirty="0" smtClean="0"/>
            <a:t>99 864</a:t>
          </a:r>
          <a:endParaRPr lang="ru-RU" sz="1200" b="1" dirty="0" smtClean="0"/>
        </a:p>
        <a:p xmlns:a="http://schemas.openxmlformats.org/drawingml/2006/main">
          <a:pPr algn="ctr"/>
          <a:r>
            <a:rPr lang="ru-RU" sz="1200" b="1" dirty="0" smtClean="0"/>
            <a:t> </a:t>
          </a:r>
          <a:r>
            <a:rPr lang="ru-RU" sz="1200" b="1" dirty="0" err="1" smtClean="0"/>
            <a:t>тыс.руб</a:t>
          </a:r>
          <a:r>
            <a:rPr lang="ru-RU" sz="1200" b="1" dirty="0" smtClean="0"/>
            <a:t>.</a:t>
          </a:r>
          <a:endParaRPr lang="ru-RU" sz="1200" b="1" dirty="0"/>
        </a:p>
      </cdr:txBody>
    </cdr:sp>
  </cdr:relSizeAnchor>
  <cdr:relSizeAnchor xmlns:cdr="http://schemas.openxmlformats.org/drawingml/2006/chartDrawing">
    <cdr:from>
      <cdr:x>0.29799</cdr:x>
      <cdr:y>0.45878</cdr:y>
    </cdr:from>
    <cdr:to>
      <cdr:x>0.37046</cdr:x>
      <cdr:y>0.5377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648723" y="2803150"/>
          <a:ext cx="644159" cy="4821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200" b="1" dirty="0" smtClean="0"/>
            <a:t>0,00</a:t>
          </a:r>
          <a:r>
            <a:rPr lang="ru-RU" sz="1200" b="1" dirty="0" smtClean="0"/>
            <a:t> </a:t>
          </a:r>
        </a:p>
        <a:p xmlns:a="http://schemas.openxmlformats.org/drawingml/2006/main">
          <a:pPr algn="ctr"/>
          <a:r>
            <a:rPr lang="ru-RU" sz="1200" b="1" dirty="0" smtClean="0"/>
            <a:t>тыс.руб.</a:t>
          </a:r>
          <a:endParaRPr lang="ru-RU" sz="1200" b="1" dirty="0"/>
        </a:p>
      </cdr:txBody>
    </cdr:sp>
  </cdr:relSizeAnchor>
  <cdr:relSizeAnchor xmlns:cdr="http://schemas.openxmlformats.org/drawingml/2006/chartDrawing">
    <cdr:from>
      <cdr:x>0.48607</cdr:x>
      <cdr:y>0.40733</cdr:y>
    </cdr:from>
    <cdr:to>
      <cdr:x>0.56109</cdr:x>
      <cdr:y>0.49323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320480" y="2488793"/>
          <a:ext cx="666825" cy="5248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b="1" dirty="0" smtClean="0"/>
            <a:t>348 263</a:t>
          </a:r>
        </a:p>
        <a:p xmlns:a="http://schemas.openxmlformats.org/drawingml/2006/main">
          <a:r>
            <a:rPr lang="ru-RU" sz="1200" b="1" dirty="0" smtClean="0"/>
            <a:t>тыс.руб</a:t>
          </a:r>
          <a:r>
            <a:rPr lang="ru-RU" sz="1100" b="1" dirty="0" smtClean="0"/>
            <a:t>.</a:t>
          </a:r>
          <a:endParaRPr lang="ru-RU" sz="1100" b="1" dirty="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0.50847</cdr:x>
      <cdr:y>0.41184</cdr:y>
    </cdr:from>
    <cdr:to>
      <cdr:x>0.76271</cdr:x>
      <cdr:y>0.56973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2160234" y="1126911"/>
          <a:ext cx="1080131" cy="432035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40000"/>
            <a:lumOff val="60000"/>
          </a:schemeClr>
        </a:solidFill>
        <a:ln xmlns:a="http://schemas.openxmlformats.org/drawingml/2006/main">
          <a:solidFill>
            <a:schemeClr val="accent4">
              <a:lumMod val="40000"/>
              <a:lumOff val="6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en-US" sz="2400" dirty="0" smtClean="0">
              <a:solidFill>
                <a:srgbClr val="275335"/>
              </a:solidFill>
            </a:rPr>
            <a:t>8</a:t>
          </a:r>
          <a:r>
            <a:rPr lang="ru-RU" sz="2400" dirty="0" smtClean="0">
              <a:solidFill>
                <a:srgbClr val="275335"/>
              </a:solidFill>
            </a:rPr>
            <a:t>6,</a:t>
          </a:r>
          <a:r>
            <a:rPr lang="en-US" sz="2400" dirty="0" smtClean="0">
              <a:solidFill>
                <a:srgbClr val="275335"/>
              </a:solidFill>
            </a:rPr>
            <a:t>4</a:t>
          </a:r>
          <a:r>
            <a:rPr lang="ru-RU" sz="2400" dirty="0" smtClean="0">
              <a:solidFill>
                <a:srgbClr val="275335"/>
              </a:solidFill>
            </a:rPr>
            <a:t> %</a:t>
          </a:r>
          <a:endParaRPr lang="ru-RU" sz="2400" dirty="0">
            <a:solidFill>
              <a:srgbClr val="275335"/>
            </a:solidFill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0.00014</cdr:x>
      <cdr:y>0.00019</cdr:y>
    </cdr:to>
    <cdr:grpSp>
      <cdr:nvGrpSpPr>
        <cdr:cNvPr id="2" name="Group 51"/>
        <cdr:cNvGrpSpPr>
          <a:grpSpLocks xmlns:a="http://schemas.openxmlformats.org/drawingml/2006/main"/>
        </cdr:cNvGrpSpPr>
      </cdr:nvGrpSpPr>
      <cdr:grpSpPr bwMode="auto">
        <a:xfrm xmlns:a="http://schemas.openxmlformats.org/drawingml/2006/main">
          <a:off x="0" y="0"/>
          <a:ext cx="640" cy="922"/>
          <a:chOff x="-3432" y="-1003"/>
          <a:chExt cx="1" cy="1"/>
        </a:xfrm>
      </cdr:grpSpPr>
      <cdr:sp macro="" textlink="">
        <cdr:nvSpPr>
          <cdr:cNvPr id="3" name="Oval 52"/>
          <cdr:cNvSpPr>
            <a:spLocks xmlns:a="http://schemas.openxmlformats.org/drawingml/2006/main" noChangeArrowheads="1"/>
          </cdr:cNvSpPr>
        </cdr:nvSpPr>
        <cdr:spPr bwMode="gray">
          <a:xfrm xmlns:a="http://schemas.openxmlformats.org/drawingml/2006/main">
            <a:off x="-3432" y="-1003"/>
            <a:ext cx="1" cy="1"/>
          </a:xfrm>
          <a:prstGeom xmlns:a="http://schemas.openxmlformats.org/drawingml/2006/main" prst="ellipse">
            <a:avLst/>
          </a:prstGeom>
          <a:solidFill xmlns:a="http://schemas.openxmlformats.org/drawingml/2006/main">
            <a:srgbClr val="333333"/>
          </a:solidFill>
          <a:ln xmlns:a="http://schemas.openxmlformats.org/drawingml/2006/main" w="38100" algn="ctr">
            <a:noFill/>
            <a:round/>
            <a:headEnd/>
            <a:tailEnd/>
          </a:ln>
          <a:effectLst xmlns:a="http://schemas.openxmlformats.org/drawingml/2006/main"/>
        </cdr:spPr>
        <cdr:txBody>
          <a:bodyPr xmlns:a="http://schemas.openxmlformats.org/drawingml/2006/main" anchor="ctr">
            <a:spAutoFit/>
          </a:bodyPr>
          <a:lstStyle xmlns:a="http://schemas.openxmlformats.org/drawingml/2006/main"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1pPr>
            <a:lvl2pPr marL="457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2pPr>
            <a:lvl3pPr marL="914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3pPr>
            <a:lvl4pPr marL="1371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4pPr>
            <a:lvl5pPr marL="18288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5pPr>
            <a:lvl6pPr marL="22860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6pPr>
            <a:lvl7pPr marL="2743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7pPr>
            <a:lvl8pPr marL="3200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8pPr>
            <a:lvl9pPr marL="3657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9pPr>
          </a:lstStyle>
          <a:p xmlns:a="http://schemas.openxmlformats.org/drawingml/2006/main">
            <a:endParaRPr lang="ru-RU" dirty="0"/>
          </a:p>
        </cdr:txBody>
      </cdr:sp>
      <cdr:sp macro="" textlink="">
        <cdr:nvSpPr>
          <cdr:cNvPr id="4" name="Oval 53"/>
          <cdr:cNvSpPr>
            <a:spLocks xmlns:a="http://schemas.openxmlformats.org/drawingml/2006/main" noChangeArrowheads="1"/>
          </cdr:cNvSpPr>
        </cdr:nvSpPr>
        <cdr:spPr bwMode="gray">
          <a:xfrm xmlns:a="http://schemas.openxmlformats.org/drawingml/2006/main">
            <a:off x="-3432" y="-1003"/>
            <a:ext cx="1" cy="1"/>
          </a:xfrm>
          <a:prstGeom xmlns:a="http://schemas.openxmlformats.org/drawingml/2006/main" prst="ellipse">
            <a:avLst/>
          </a:prstGeom>
          <a:gradFill xmlns:a="http://schemas.openxmlformats.org/drawingml/2006/main" rotWithShape="1">
            <a:gsLst>
              <a:gs pos="0">
                <a:srgbClr val="D6E1E2">
                  <a:gamma/>
                  <a:shade val="46275"/>
                  <a:invGamma/>
                </a:srgbClr>
              </a:gs>
              <a:gs pos="100000">
                <a:srgbClr val="D6E1E2"/>
              </a:gs>
            </a:gsLst>
            <a:lin ang="5400000" scaled="1"/>
          </a:gradFill>
          <a:ln xmlns:a="http://schemas.openxmlformats.org/drawingml/2006/main" w="9525" algn="ctr">
            <a:noFill/>
            <a:round/>
            <a:headEnd/>
            <a:tailEnd/>
          </a:ln>
          <a:effectLst xmlns:a="http://schemas.openxmlformats.org/drawingml/2006/main"/>
        </cdr:spPr>
        <cdr:txBody>
          <a:bodyPr xmlns:a="http://schemas.openxmlformats.org/drawingml/2006/main" vert="eaVert" wrap="none" anchor="ctr"/>
          <a:lstStyle xmlns:a="http://schemas.openxmlformats.org/drawingml/2006/main"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1pPr>
            <a:lvl2pPr marL="457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2pPr>
            <a:lvl3pPr marL="914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3pPr>
            <a:lvl4pPr marL="1371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4pPr>
            <a:lvl5pPr marL="18288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5pPr>
            <a:lvl6pPr marL="22860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6pPr>
            <a:lvl7pPr marL="2743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7pPr>
            <a:lvl8pPr marL="3200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8pPr>
            <a:lvl9pPr marL="3657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9pPr>
          </a:lstStyle>
          <a:p xmlns:a="http://schemas.openxmlformats.org/drawingml/2006/main">
            <a:endParaRPr lang="ru-RU" dirty="0"/>
          </a:p>
        </cdr:txBody>
      </cdr:sp>
      <cdr:sp macro="" textlink="">
        <cdr:nvSpPr>
          <cdr:cNvPr id="5" name="Oval 54"/>
          <cdr:cNvSpPr>
            <a:spLocks xmlns:a="http://schemas.openxmlformats.org/drawingml/2006/main" noChangeArrowheads="1"/>
          </cdr:cNvSpPr>
        </cdr:nvSpPr>
        <cdr:spPr bwMode="gray">
          <a:xfrm xmlns:a="http://schemas.openxmlformats.org/drawingml/2006/main">
            <a:off x="-3432" y="-1003"/>
            <a:ext cx="1" cy="1"/>
          </a:xfrm>
          <a:prstGeom xmlns:a="http://schemas.openxmlformats.org/drawingml/2006/main" prst="ellipse">
            <a:avLst/>
          </a:prstGeom>
          <a:gradFill xmlns:a="http://schemas.openxmlformats.org/drawingml/2006/main" rotWithShape="1">
            <a:gsLst>
              <a:gs pos="0">
                <a:srgbClr val="D6E1E2">
                  <a:alpha val="0"/>
                </a:srgbClr>
              </a:gs>
              <a:gs pos="100000">
                <a:srgbClr val="D6E1E2">
                  <a:gamma/>
                  <a:tint val="34902"/>
                  <a:invGamma/>
                </a:srgbClr>
              </a:gs>
            </a:gsLst>
            <a:lin ang="5400000" scaled="1"/>
          </a:gradFill>
          <a:ln xmlns:a="http://schemas.openxmlformats.org/drawingml/2006/main" w="9525" algn="ctr">
            <a:noFill/>
            <a:round/>
            <a:headEnd/>
            <a:tailEnd/>
          </a:ln>
          <a:effectLst xmlns:a="http://schemas.openxmlformats.org/drawingml/2006/main"/>
        </cdr:spPr>
        <cdr:txBody>
          <a:bodyPr xmlns:a="http://schemas.openxmlformats.org/drawingml/2006/main" vert="eaVert" wrap="none" anchor="ctr"/>
          <a:lstStyle xmlns:a="http://schemas.openxmlformats.org/drawingml/2006/main"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1pPr>
            <a:lvl2pPr marL="457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2pPr>
            <a:lvl3pPr marL="914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3pPr>
            <a:lvl4pPr marL="1371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4pPr>
            <a:lvl5pPr marL="18288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5pPr>
            <a:lvl6pPr marL="22860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6pPr>
            <a:lvl7pPr marL="2743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7pPr>
            <a:lvl8pPr marL="3200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8pPr>
            <a:lvl9pPr marL="3657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9pPr>
          </a:lstStyle>
          <a:p xmlns:a="http://schemas.openxmlformats.org/drawingml/2006/main">
            <a:endParaRPr lang="ru-RU" dirty="0"/>
          </a:p>
        </cdr:txBody>
      </cdr:sp>
      <cdr:sp macro="" textlink="">
        <cdr:nvSpPr>
          <cdr:cNvPr id="6" name="Oval 55"/>
          <cdr:cNvSpPr>
            <a:spLocks xmlns:a="http://schemas.openxmlformats.org/drawingml/2006/main" noChangeArrowheads="1"/>
          </cdr:cNvSpPr>
        </cdr:nvSpPr>
        <cdr:spPr bwMode="gray">
          <a:xfrm xmlns:a="http://schemas.openxmlformats.org/drawingml/2006/main">
            <a:off x="-3432" y="-1003"/>
            <a:ext cx="1" cy="1"/>
          </a:xfrm>
          <a:prstGeom xmlns:a="http://schemas.openxmlformats.org/drawingml/2006/main" prst="ellipse">
            <a:avLst/>
          </a:prstGeom>
          <a:gradFill xmlns:a="http://schemas.openxmlformats.org/drawingml/2006/main" rotWithShape="1">
            <a:gsLst>
              <a:gs pos="0">
                <a:srgbClr val="D6E1E2">
                  <a:gamma/>
                  <a:shade val="79216"/>
                  <a:invGamma/>
                </a:srgbClr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 xmlns:a="http://schemas.openxmlformats.org/drawingml/2006/main" w="9525" algn="ctr">
            <a:noFill/>
            <a:round/>
            <a:headEnd/>
            <a:tailEnd/>
          </a:ln>
          <a:effectLst xmlns:a="http://schemas.openxmlformats.org/drawingml/2006/main"/>
        </cdr:spPr>
        <cdr:txBody>
          <a:bodyPr xmlns:a="http://schemas.openxmlformats.org/drawingml/2006/main" vert="eaVert" wrap="none" anchor="ctr"/>
          <a:lstStyle xmlns:a="http://schemas.openxmlformats.org/drawingml/2006/main"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1pPr>
            <a:lvl2pPr marL="457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2pPr>
            <a:lvl3pPr marL="914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3pPr>
            <a:lvl4pPr marL="1371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4pPr>
            <a:lvl5pPr marL="18288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5pPr>
            <a:lvl6pPr marL="22860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6pPr>
            <a:lvl7pPr marL="2743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7pPr>
            <a:lvl8pPr marL="3200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8pPr>
            <a:lvl9pPr marL="3657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9pPr>
          </a:lstStyle>
          <a:p xmlns:a="http://schemas.openxmlformats.org/drawingml/2006/main">
            <a:endParaRPr lang="ru-RU" dirty="0"/>
          </a:p>
        </cdr:txBody>
      </cdr:sp>
      <cdr:sp macro="" textlink="">
        <cdr:nvSpPr>
          <cdr:cNvPr id="7" name="Oval 56"/>
          <cdr:cNvSpPr>
            <a:spLocks xmlns:a="http://schemas.openxmlformats.org/drawingml/2006/main" noChangeArrowheads="1"/>
          </cdr:cNvSpPr>
        </cdr:nvSpPr>
        <cdr:spPr bwMode="gray">
          <a:xfrm xmlns:a="http://schemas.openxmlformats.org/drawingml/2006/main">
            <a:off x="-3432" y="-1003"/>
            <a:ext cx="1" cy="1"/>
          </a:xfrm>
          <a:prstGeom xmlns:a="http://schemas.openxmlformats.org/drawingml/2006/main" prst="ellipse">
            <a:avLst/>
          </a:prstGeom>
          <a:gradFill xmlns:a="http://schemas.openxmlformats.org/drawingml/2006/main" rotWithShape="1">
            <a:gsLst>
              <a:gs pos="0">
                <a:srgbClr val="D6E1E2">
                  <a:gamma/>
                  <a:tint val="0"/>
                  <a:invGamma/>
                </a:srgbClr>
              </a:gs>
              <a:gs pos="100000">
                <a:srgbClr val="D6E1E2">
                  <a:alpha val="38000"/>
                </a:srgbClr>
              </a:gs>
            </a:gsLst>
            <a:lin ang="5400000" scaled="1"/>
          </a:gradFill>
          <a:ln xmlns:a="http://schemas.openxmlformats.org/drawingml/2006/main" w="9525" algn="ctr">
            <a:noFill/>
            <a:round/>
            <a:headEnd/>
            <a:tailEnd/>
          </a:ln>
          <a:effectLst xmlns:a="http://schemas.openxmlformats.org/drawingml/2006/main"/>
        </cdr:spPr>
        <cdr:txBody>
          <a:bodyPr xmlns:a="http://schemas.openxmlformats.org/drawingml/2006/main" vert="eaVert" wrap="none" anchor="ctr"/>
          <a:lstStyle xmlns:a="http://schemas.openxmlformats.org/drawingml/2006/main"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1pPr>
            <a:lvl2pPr marL="457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2pPr>
            <a:lvl3pPr marL="914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3pPr>
            <a:lvl4pPr marL="1371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4pPr>
            <a:lvl5pPr marL="18288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5pPr>
            <a:lvl6pPr marL="22860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6pPr>
            <a:lvl7pPr marL="2743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7pPr>
            <a:lvl8pPr marL="3200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8pPr>
            <a:lvl9pPr marL="3657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9pPr>
          </a:lstStyle>
          <a:p xmlns:a="http://schemas.openxmlformats.org/drawingml/2006/main">
            <a:endParaRPr lang="ru-RU" dirty="0"/>
          </a:p>
        </cdr:txBody>
      </cdr:sp>
    </cdr:grpSp>
  </cdr:relSizeAnchor>
  <cdr:relSizeAnchor xmlns:cdr="http://schemas.openxmlformats.org/drawingml/2006/chartDrawing">
    <cdr:from>
      <cdr:x>0.50649</cdr:x>
      <cdr:y>0.55932</cdr:y>
    </cdr:from>
    <cdr:to>
      <cdr:x>0.67141</cdr:x>
      <cdr:y>0.77455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2808312" y="237626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0.30426</cdr:x>
      <cdr:y>0.43962</cdr:y>
    </cdr:from>
    <cdr:to>
      <cdr:x>0.62897</cdr:x>
      <cdr:y>0.60914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1390547" y="2133228"/>
          <a:ext cx="1484001" cy="8225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/>
            <a:t>2 1</a:t>
          </a:r>
          <a:r>
            <a:rPr lang="en-US" sz="1800" b="1" dirty="0" smtClean="0"/>
            <a:t>03</a:t>
          </a:r>
          <a:r>
            <a:rPr lang="ru-RU" sz="1800" b="1" dirty="0" smtClean="0"/>
            <a:t> </a:t>
          </a:r>
          <a:r>
            <a:rPr lang="en-US" sz="1800" b="1" dirty="0" smtClean="0"/>
            <a:t>295</a:t>
          </a:r>
          <a:r>
            <a:rPr lang="ru-RU" sz="1800" b="1" dirty="0" smtClean="0"/>
            <a:t> </a:t>
          </a:r>
        </a:p>
        <a:p xmlns:a="http://schemas.openxmlformats.org/drawingml/2006/main">
          <a:pPr algn="ctr"/>
          <a:r>
            <a:rPr lang="ru-RU" sz="1800" b="1" dirty="0" smtClean="0"/>
            <a:t>тыс.руб</a:t>
          </a:r>
          <a:r>
            <a:rPr lang="ru-RU" sz="1100" dirty="0" smtClean="0"/>
            <a:t>.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0.86251</cdr:x>
      <cdr:y>0.87086</cdr:y>
    </cdr:from>
    <cdr:to>
      <cdr:x>0.87874</cdr:x>
      <cdr:y>0.88701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3825356" y="3884078"/>
          <a:ext cx="72008" cy="72008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400" b="1" dirty="0"/>
        </a:p>
      </cdr:txBody>
    </cdr:sp>
  </cdr:relSizeAnchor>
  <cdr:relSizeAnchor xmlns:cdr="http://schemas.openxmlformats.org/drawingml/2006/chartDrawing">
    <cdr:from>
      <cdr:x>0.0908</cdr:x>
      <cdr:y>0.79498</cdr:y>
    </cdr:from>
    <cdr:to>
      <cdr:x>0.29697</cdr:x>
      <cdr:y>1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402703" y="35456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</cdr:x>
      <cdr:y>0</cdr:y>
    </cdr:from>
    <cdr:to>
      <cdr:x>0.41262</cdr:x>
      <cdr:y>0.16502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-136849" y="-1772816"/>
          <a:ext cx="1830015" cy="7360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600" b="1" dirty="0">
            <a:solidFill>
              <a:schemeClr val="accent2">
                <a:lumMod val="7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0.23581</cdr:x>
      <cdr:y>0.75538</cdr:y>
    </cdr:from>
    <cdr:to>
      <cdr:x>0.40529</cdr:x>
      <cdr:y>0.87647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1003008" y="3190188"/>
          <a:ext cx="720876" cy="5113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400" b="1" dirty="0" smtClean="0"/>
            <a:t>845</a:t>
          </a:r>
          <a:r>
            <a:rPr lang="ru-RU" sz="1400" b="1" dirty="0" smtClean="0"/>
            <a:t> </a:t>
          </a:r>
          <a:r>
            <a:rPr lang="en-US" sz="1400" b="1" dirty="0" smtClean="0"/>
            <a:t>450</a:t>
          </a:r>
          <a:r>
            <a:rPr lang="ru-RU" sz="1400" b="1" dirty="0" smtClean="0"/>
            <a:t> </a:t>
          </a:r>
        </a:p>
        <a:p xmlns:a="http://schemas.openxmlformats.org/drawingml/2006/main">
          <a:pPr algn="ctr"/>
          <a:r>
            <a:rPr lang="ru-RU" sz="1400" b="1" dirty="0" smtClean="0"/>
            <a:t>тыс.руб.</a:t>
          </a:r>
          <a:endParaRPr lang="ru-RU" sz="1400" b="1" dirty="0"/>
        </a:p>
      </cdr:txBody>
    </cdr:sp>
  </cdr:relSizeAnchor>
  <cdr:relSizeAnchor xmlns:cdr="http://schemas.openxmlformats.org/drawingml/2006/chartDrawing">
    <cdr:from>
      <cdr:x>0.70018</cdr:x>
      <cdr:y>0.44211</cdr:y>
    </cdr:from>
    <cdr:to>
      <cdr:x>0.8463</cdr:x>
      <cdr:y>0.56818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3199985" y="2145328"/>
          <a:ext cx="667803" cy="611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 b="1" dirty="0" smtClean="0"/>
            <a:t>5</a:t>
          </a:r>
          <a:r>
            <a:rPr lang="en-US" sz="1400" b="1" dirty="0" smtClean="0"/>
            <a:t>53</a:t>
          </a:r>
          <a:r>
            <a:rPr lang="ru-RU" sz="1400" b="1" dirty="0" smtClean="0"/>
            <a:t> </a:t>
          </a:r>
          <a:r>
            <a:rPr lang="en-US" sz="1400" b="1" dirty="0" smtClean="0"/>
            <a:t>924</a:t>
          </a:r>
          <a:endParaRPr lang="ru-RU" sz="1400" b="1" dirty="0" smtClean="0"/>
        </a:p>
        <a:p xmlns:a="http://schemas.openxmlformats.org/drawingml/2006/main">
          <a:pPr algn="ctr"/>
          <a:r>
            <a:rPr lang="ru-RU" sz="1400" b="1" dirty="0" smtClean="0"/>
            <a:t>тыс.руб.</a:t>
          </a:r>
          <a:endParaRPr lang="ru-RU" sz="1400" b="1" dirty="0"/>
        </a:p>
      </cdr:txBody>
    </cdr:sp>
  </cdr:relSizeAnchor>
  <cdr:relSizeAnchor xmlns:cdr="http://schemas.openxmlformats.org/drawingml/2006/chartDrawing">
    <cdr:from>
      <cdr:x>0.20647</cdr:x>
      <cdr:y>0.19669</cdr:y>
    </cdr:from>
    <cdr:to>
      <cdr:x>0.39619</cdr:x>
      <cdr:y>0.32782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943605" y="954442"/>
          <a:ext cx="867065" cy="6363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400" b="1" dirty="0" smtClean="0"/>
            <a:t>703 921</a:t>
          </a:r>
          <a:endParaRPr lang="ru-RU" sz="1400" b="1" dirty="0" smtClean="0"/>
        </a:p>
        <a:p xmlns:a="http://schemas.openxmlformats.org/drawingml/2006/main">
          <a:pPr algn="ctr"/>
          <a:r>
            <a:rPr lang="ru-RU" sz="1400" b="1" dirty="0" smtClean="0"/>
            <a:t>тыс. руб.</a:t>
          </a:r>
          <a:endParaRPr lang="ru-RU" sz="1400" b="1" dirty="0"/>
        </a:p>
      </cdr:txBody>
    </cdr:sp>
  </cdr:relSizeAnchor>
  <cdr:relSizeAnchor xmlns:cdr="http://schemas.openxmlformats.org/drawingml/2006/chartDrawing">
    <cdr:from>
      <cdr:x>0.63652</cdr:x>
      <cdr:y>0.0135</cdr:y>
    </cdr:from>
    <cdr:to>
      <cdr:x>0.79408</cdr:x>
      <cdr:y>0.23436</cdr:y>
    </cdr:to>
    <cdr:cxnSp macro="">
      <cdr:nvCxnSpPr>
        <cdr:cNvPr id="17" name="Прямая со стрелкой 16"/>
        <cdr:cNvCxnSpPr/>
      </cdr:nvCxnSpPr>
      <cdr:spPr>
        <a:xfrm xmlns:a="http://schemas.openxmlformats.org/drawingml/2006/main">
          <a:off x="2909065" y="65527"/>
          <a:ext cx="720080" cy="1071689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0.23913</cdr:x>
      <cdr:y>0.90214</cdr:y>
    </cdr:from>
    <cdr:to>
      <cdr:x>0.30935</cdr:x>
      <cdr:y>0.98948</cdr:y>
    </cdr:to>
    <cdr:cxnSp macro="">
      <cdr:nvCxnSpPr>
        <cdr:cNvPr id="33" name="Прямая со стрелкой 32"/>
        <cdr:cNvCxnSpPr/>
      </cdr:nvCxnSpPr>
      <cdr:spPr>
        <a:xfrm xmlns:a="http://schemas.openxmlformats.org/drawingml/2006/main" flipH="1" flipV="1">
          <a:off x="1092867" y="4377576"/>
          <a:ext cx="320928" cy="42385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0.14809</cdr:x>
      <cdr:y>0.10253</cdr:y>
    </cdr:from>
    <cdr:to>
      <cdr:x>0.19536</cdr:x>
      <cdr:y>0.175</cdr:y>
    </cdr:to>
    <cdr:cxnSp macro="">
      <cdr:nvCxnSpPr>
        <cdr:cNvPr id="21" name="Прямая со стрелкой 20"/>
        <cdr:cNvCxnSpPr/>
      </cdr:nvCxnSpPr>
      <cdr:spPr>
        <a:xfrm xmlns:a="http://schemas.openxmlformats.org/drawingml/2006/main">
          <a:off x="676817" y="497527"/>
          <a:ext cx="216024" cy="351657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26.06.2024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26.06.2024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chart" Target="../charts/chart11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4.xml"/><Relationship Id="rId3" Type="http://schemas.openxmlformats.org/officeDocument/2006/relationships/diagramLayout" Target="../diagrams/layout13.xml"/><Relationship Id="rId7" Type="http://schemas.openxmlformats.org/officeDocument/2006/relationships/diagramData" Target="../diagrams/data14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3.xml"/><Relationship Id="rId11" Type="http://schemas.microsoft.com/office/2007/relationships/diagramDrawing" Target="../diagrams/drawing14.xml"/><Relationship Id="rId5" Type="http://schemas.openxmlformats.org/officeDocument/2006/relationships/diagramColors" Target="../diagrams/colors13.xml"/><Relationship Id="rId10" Type="http://schemas.openxmlformats.org/officeDocument/2006/relationships/diagramColors" Target="../diagrams/colors14.xml"/><Relationship Id="rId4" Type="http://schemas.openxmlformats.org/officeDocument/2006/relationships/diagramQuickStyle" Target="../diagrams/quickStyle13.xml"/><Relationship Id="rId9" Type="http://schemas.openxmlformats.org/officeDocument/2006/relationships/diagramQuickStyle" Target="../diagrams/quickStyl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chart" Target="../charts/chart2.xml"/><Relationship Id="rId7" Type="http://schemas.openxmlformats.org/officeDocument/2006/relationships/diagramColors" Target="../diagrams/colors1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diagramLayout" Target="../diagrams/layout2.xml"/><Relationship Id="rId7" Type="http://schemas.openxmlformats.org/officeDocument/2006/relationships/chart" Target="../charts/chart4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chart" Target="../charts/chart6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chart" Target="../charts/chart8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chart" Target="../charts/chart10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99992" y="2204864"/>
            <a:ext cx="4536504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Исполнение бюджета </a:t>
            </a:r>
          </a:p>
          <a:p>
            <a:pPr algn="ctr"/>
            <a:r>
              <a:rPr lang="ru-RU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муниципального образования </a:t>
            </a:r>
          </a:p>
          <a:p>
            <a:pPr algn="ctr"/>
            <a:r>
              <a:rPr lang="ru-RU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«город Усть-Кут» </a:t>
            </a:r>
          </a:p>
          <a:p>
            <a:pPr algn="ctr"/>
            <a:r>
              <a:rPr lang="ru-RU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 2023 год</a:t>
            </a:r>
            <a:endParaRPr lang="ru-RU" sz="3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pic>
        <p:nvPicPr>
          <p:cNvPr id="3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16632"/>
            <a:ext cx="1008112" cy="1282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0392" y="116632"/>
            <a:ext cx="936104" cy="1282226"/>
          </a:xfrm>
          <a:prstGeom prst="rect">
            <a:avLst/>
          </a:prstGeom>
        </p:spPr>
      </p:pic>
      <p:pic>
        <p:nvPicPr>
          <p:cNvPr id="5" name="Picture 8" descr="C:\Users\ШлевковаЛВ\Desktop\orig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80728"/>
            <a:ext cx="4149946" cy="4857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1587" y="44624"/>
            <a:ext cx="8660826" cy="830997"/>
          </a:xfrm>
          <a:prstGeom prst="rect">
            <a:avLst/>
          </a:prstGeom>
          <a:solidFill>
            <a:srgbClr val="00B0F0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prstClr val="black"/>
                </a:solidFill>
              </a:rPr>
              <a:t>Государственные программы Иркутской области реализуемые в 2023 году на </a:t>
            </a:r>
            <a:r>
              <a:rPr lang="ru-RU" sz="2400" b="1" dirty="0">
                <a:solidFill>
                  <a:prstClr val="black"/>
                </a:solidFill>
              </a:rPr>
              <a:t>территории МО «город Усть-Кут</a:t>
            </a:r>
            <a:r>
              <a:rPr lang="ru-RU" sz="2400" b="1" dirty="0" smtClean="0">
                <a:solidFill>
                  <a:prstClr val="black"/>
                </a:solidFill>
              </a:rPr>
              <a:t>»</a:t>
            </a:r>
            <a:endParaRPr lang="ru-RU" sz="2400" b="1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2831" y="1268760"/>
            <a:ext cx="878497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7030A0"/>
                </a:solidFill>
              </a:rPr>
              <a:t>1. «Развитие жилищно-коммунального хозяйства и повышение энергоэффективности Иркутской области» на 2019 - 202</a:t>
            </a:r>
            <a:r>
              <a:rPr lang="en-US" sz="1600" b="1" dirty="0" smtClean="0">
                <a:solidFill>
                  <a:srgbClr val="7030A0"/>
                </a:solidFill>
              </a:rPr>
              <a:t>5</a:t>
            </a:r>
            <a:r>
              <a:rPr lang="ru-RU" sz="1600" b="1" dirty="0" smtClean="0">
                <a:solidFill>
                  <a:srgbClr val="7030A0"/>
                </a:solidFill>
              </a:rPr>
              <a:t> годы:</a:t>
            </a:r>
          </a:p>
          <a:p>
            <a:pPr algn="just"/>
            <a:r>
              <a:rPr lang="ru-RU" sz="1600" dirty="0" smtClean="0">
                <a:solidFill>
                  <a:prstClr val="black"/>
                </a:solidFill>
              </a:rPr>
              <a:t>- Подпрограмма «Обеспечение проведения сбалансированной и стабильной политики в области государственного регулирования цен (тарифов)» на 2019 - 202</a:t>
            </a:r>
            <a:r>
              <a:rPr lang="en-US" sz="1600" dirty="0" smtClean="0">
                <a:solidFill>
                  <a:prstClr val="black"/>
                </a:solidFill>
              </a:rPr>
              <a:t>5</a:t>
            </a:r>
            <a:r>
              <a:rPr lang="ru-RU" sz="1600" dirty="0" smtClean="0">
                <a:solidFill>
                  <a:prstClr val="black"/>
                </a:solidFill>
              </a:rPr>
              <a:t> годы;</a:t>
            </a:r>
          </a:p>
          <a:p>
            <a:pPr algn="just"/>
            <a:r>
              <a:rPr lang="ru-RU" sz="1600" dirty="0" smtClean="0">
                <a:solidFill>
                  <a:prstClr val="black"/>
                </a:solidFill>
              </a:rPr>
              <a:t>- Подпрограмма «Модернизация  объектов коммунальной инфраструктуры Иркутской области» на 2019 - 202</a:t>
            </a:r>
            <a:r>
              <a:rPr lang="en-US" sz="1600" dirty="0" smtClean="0">
                <a:solidFill>
                  <a:prstClr val="black"/>
                </a:solidFill>
              </a:rPr>
              <a:t>5</a:t>
            </a:r>
            <a:r>
              <a:rPr lang="ru-RU" sz="1600" dirty="0" smtClean="0">
                <a:solidFill>
                  <a:prstClr val="black"/>
                </a:solidFill>
              </a:rPr>
              <a:t> годы»;</a:t>
            </a:r>
          </a:p>
          <a:p>
            <a:pPr algn="just"/>
            <a:r>
              <a:rPr lang="ru-RU" sz="1600" dirty="0">
                <a:solidFill>
                  <a:prstClr val="black"/>
                </a:solidFill>
              </a:rPr>
              <a:t>- Подпрограмма «</a:t>
            </a:r>
            <a:r>
              <a:rPr lang="ru-RU" sz="1600" dirty="0" err="1">
                <a:solidFill>
                  <a:prstClr val="black"/>
                </a:solidFill>
              </a:rPr>
              <a:t>Энергоэффективность</a:t>
            </a:r>
            <a:r>
              <a:rPr lang="ru-RU" sz="1600" dirty="0">
                <a:solidFill>
                  <a:prstClr val="black"/>
                </a:solidFill>
              </a:rPr>
              <a:t> и развитие энергетики на территории Иркутской области» на </a:t>
            </a:r>
            <a:r>
              <a:rPr lang="ru-RU" sz="1600" dirty="0" smtClean="0">
                <a:solidFill>
                  <a:prstClr val="black"/>
                </a:solidFill>
              </a:rPr>
              <a:t>2019 - 202</a:t>
            </a:r>
            <a:r>
              <a:rPr lang="en-US" sz="1600" dirty="0">
                <a:solidFill>
                  <a:prstClr val="black"/>
                </a:solidFill>
              </a:rPr>
              <a:t>5</a:t>
            </a:r>
            <a:r>
              <a:rPr lang="ru-RU" sz="1600" dirty="0">
                <a:solidFill>
                  <a:prstClr val="black"/>
                </a:solidFill>
              </a:rPr>
              <a:t> годы</a:t>
            </a:r>
            <a:r>
              <a:rPr lang="ru-RU" sz="1600" dirty="0" smtClean="0">
                <a:solidFill>
                  <a:prstClr val="black"/>
                </a:solidFill>
              </a:rPr>
              <a:t>». </a:t>
            </a:r>
          </a:p>
          <a:p>
            <a:pPr algn="just"/>
            <a:r>
              <a:rPr lang="ru-RU" sz="1600" b="1" dirty="0" smtClean="0">
                <a:solidFill>
                  <a:srgbClr val="7030A0"/>
                </a:solidFill>
              </a:rPr>
              <a:t>2. «Доступное жилье» на 2019 - 202</a:t>
            </a:r>
            <a:r>
              <a:rPr lang="en-US" sz="1600" b="1" dirty="0" smtClean="0">
                <a:solidFill>
                  <a:srgbClr val="7030A0"/>
                </a:solidFill>
              </a:rPr>
              <a:t>5</a:t>
            </a:r>
            <a:r>
              <a:rPr lang="ru-RU" sz="1600" b="1" dirty="0" smtClean="0">
                <a:solidFill>
                  <a:srgbClr val="7030A0"/>
                </a:solidFill>
              </a:rPr>
              <a:t> годы:</a:t>
            </a:r>
          </a:p>
          <a:p>
            <a:pPr algn="just"/>
            <a:r>
              <a:rPr lang="ru-RU" sz="1600" dirty="0" smtClean="0">
                <a:solidFill>
                  <a:prstClr val="black"/>
                </a:solidFill>
              </a:rPr>
              <a:t> - Подпрограмма «Переселение граждан из жилых помещений, расположенных в зоне БАМа, признанных непригодными для проживания, и (или) жилых помещений с высоким уровнем износа (более 70%) на территории Иркутской области» на 2019 - 202</a:t>
            </a:r>
            <a:r>
              <a:rPr lang="en-US" sz="1600" dirty="0" smtClean="0">
                <a:solidFill>
                  <a:prstClr val="black"/>
                </a:solidFill>
              </a:rPr>
              <a:t>5</a:t>
            </a:r>
            <a:r>
              <a:rPr lang="ru-RU" sz="1600" dirty="0" smtClean="0">
                <a:solidFill>
                  <a:prstClr val="black"/>
                </a:solidFill>
              </a:rPr>
              <a:t> годы;</a:t>
            </a:r>
          </a:p>
          <a:p>
            <a:pPr algn="just"/>
            <a:r>
              <a:rPr lang="ru-RU" sz="1600" dirty="0" smtClean="0">
                <a:solidFill>
                  <a:prstClr val="black"/>
                </a:solidFill>
              </a:rPr>
              <a:t> -  Подпрограмма «Молодым семьям-доступное жилье» на 2019 - 202</a:t>
            </a:r>
            <a:r>
              <a:rPr lang="en-US" sz="1600" dirty="0" smtClean="0">
                <a:solidFill>
                  <a:prstClr val="black"/>
                </a:solidFill>
              </a:rPr>
              <a:t>5</a:t>
            </a:r>
            <a:r>
              <a:rPr lang="ru-RU" sz="1600" dirty="0" smtClean="0">
                <a:solidFill>
                  <a:prstClr val="black"/>
                </a:solidFill>
              </a:rPr>
              <a:t> годы.</a:t>
            </a:r>
          </a:p>
          <a:p>
            <a:pPr algn="just"/>
            <a:r>
              <a:rPr lang="ru-RU" sz="1600" b="1" dirty="0" smtClean="0">
                <a:solidFill>
                  <a:srgbClr val="7030A0"/>
                </a:solidFill>
              </a:rPr>
              <a:t>3. «Экономическое развитие и инновационная экономика» на 2019 - 202</a:t>
            </a:r>
            <a:r>
              <a:rPr lang="en-US" sz="1600" b="1" dirty="0" smtClean="0">
                <a:solidFill>
                  <a:srgbClr val="7030A0"/>
                </a:solidFill>
              </a:rPr>
              <a:t>5</a:t>
            </a:r>
            <a:r>
              <a:rPr lang="ru-RU" sz="1600" b="1" dirty="0" smtClean="0">
                <a:solidFill>
                  <a:srgbClr val="7030A0"/>
                </a:solidFill>
              </a:rPr>
              <a:t> годы:</a:t>
            </a:r>
          </a:p>
          <a:p>
            <a:pPr algn="just"/>
            <a:r>
              <a:rPr lang="ru-RU" sz="1600" b="1" dirty="0" smtClean="0">
                <a:solidFill>
                  <a:prstClr val="black"/>
                </a:solidFill>
              </a:rPr>
              <a:t> </a:t>
            </a:r>
            <a:r>
              <a:rPr lang="ru-RU" sz="1600" dirty="0" smtClean="0">
                <a:solidFill>
                  <a:prstClr val="black"/>
                </a:solidFill>
              </a:rPr>
              <a:t>- Подпрограмма «Государственная политика в сфере экономического развития Иркутской области» на 2019 - 202</a:t>
            </a:r>
            <a:r>
              <a:rPr lang="en-US" sz="1600" dirty="0" smtClean="0">
                <a:solidFill>
                  <a:prstClr val="black"/>
                </a:solidFill>
              </a:rPr>
              <a:t>5</a:t>
            </a:r>
            <a:r>
              <a:rPr lang="ru-RU" sz="1600" dirty="0" smtClean="0">
                <a:solidFill>
                  <a:prstClr val="black"/>
                </a:solidFill>
              </a:rPr>
              <a:t> годы. </a:t>
            </a:r>
          </a:p>
          <a:p>
            <a:pPr algn="just"/>
            <a:r>
              <a:rPr lang="ru-RU" sz="1600" b="1" dirty="0" smtClean="0">
                <a:solidFill>
                  <a:srgbClr val="7030A0"/>
                </a:solidFill>
              </a:rPr>
              <a:t>4. "Развитие </a:t>
            </a:r>
            <a:r>
              <a:rPr lang="ru-RU" sz="1600" b="1" dirty="0">
                <a:solidFill>
                  <a:srgbClr val="7030A0"/>
                </a:solidFill>
              </a:rPr>
              <a:t>дорожного хозяйства и сети искусственных сооружений" на 2019 - 202</a:t>
            </a:r>
            <a:r>
              <a:rPr lang="en-US" sz="1600" b="1" dirty="0">
                <a:solidFill>
                  <a:srgbClr val="7030A0"/>
                </a:solidFill>
              </a:rPr>
              <a:t>5</a:t>
            </a:r>
            <a:r>
              <a:rPr lang="ru-RU" sz="1600" b="1" dirty="0">
                <a:solidFill>
                  <a:srgbClr val="7030A0"/>
                </a:solidFill>
              </a:rPr>
              <a:t> </a:t>
            </a:r>
            <a:r>
              <a:rPr lang="ru-RU" sz="1600" b="1" dirty="0" smtClean="0">
                <a:solidFill>
                  <a:srgbClr val="7030A0"/>
                </a:solidFill>
              </a:rPr>
              <a:t>годы:</a:t>
            </a:r>
            <a:endParaRPr lang="ru-RU" sz="1600" b="1" dirty="0">
              <a:solidFill>
                <a:srgbClr val="7030A0"/>
              </a:solidFill>
            </a:endParaRPr>
          </a:p>
          <a:p>
            <a:pPr marL="285750" indent="-285750" algn="just">
              <a:buFontTx/>
              <a:buChar char="-"/>
            </a:pPr>
            <a:r>
              <a:rPr lang="ru-RU" sz="1600" dirty="0" smtClean="0">
                <a:solidFill>
                  <a:prstClr val="black"/>
                </a:solidFill>
              </a:rPr>
              <a:t>Подпрограмма </a:t>
            </a:r>
            <a:r>
              <a:rPr lang="ru-RU" sz="1600" dirty="0">
                <a:solidFill>
                  <a:prstClr val="black"/>
                </a:solidFill>
              </a:rPr>
              <a:t>"Дорожное хозяйство" на </a:t>
            </a:r>
            <a:r>
              <a:rPr lang="ru-RU" sz="1600" dirty="0" smtClean="0">
                <a:solidFill>
                  <a:prstClr val="black"/>
                </a:solidFill>
              </a:rPr>
              <a:t>2019-202</a:t>
            </a:r>
            <a:r>
              <a:rPr lang="en-US" sz="1600" dirty="0" smtClean="0">
                <a:solidFill>
                  <a:prstClr val="black"/>
                </a:solidFill>
              </a:rPr>
              <a:t>5</a:t>
            </a:r>
            <a:r>
              <a:rPr lang="ru-RU" sz="1600" dirty="0" smtClean="0">
                <a:solidFill>
                  <a:prstClr val="black"/>
                </a:solidFill>
              </a:rPr>
              <a:t> годы. </a:t>
            </a:r>
          </a:p>
          <a:p>
            <a:pPr lvl="0" algn="just"/>
            <a:r>
              <a:rPr lang="ru-RU" sz="1600" b="1" dirty="0" smtClean="0">
                <a:solidFill>
                  <a:srgbClr val="7030A0"/>
                </a:solidFill>
              </a:rPr>
              <a:t>5. «Управление государственными финансами Иркутской области" </a:t>
            </a:r>
            <a:r>
              <a:rPr lang="ru-RU" sz="1600" b="1" dirty="0">
                <a:solidFill>
                  <a:srgbClr val="7030A0"/>
                </a:solidFill>
              </a:rPr>
              <a:t>на 2019 - 202</a:t>
            </a:r>
            <a:r>
              <a:rPr lang="en-US" sz="1600" b="1" dirty="0">
                <a:solidFill>
                  <a:srgbClr val="7030A0"/>
                </a:solidFill>
              </a:rPr>
              <a:t>5</a:t>
            </a:r>
            <a:r>
              <a:rPr lang="ru-RU" sz="1600" b="1" dirty="0">
                <a:solidFill>
                  <a:srgbClr val="7030A0"/>
                </a:solidFill>
              </a:rPr>
              <a:t> годы:</a:t>
            </a:r>
          </a:p>
          <a:p>
            <a:pPr marL="285750" lvl="0" indent="-285750" algn="just">
              <a:buFontTx/>
              <a:buChar char="-"/>
            </a:pPr>
            <a:r>
              <a:rPr lang="ru-RU" sz="1600" dirty="0">
                <a:solidFill>
                  <a:prstClr val="black"/>
                </a:solidFill>
              </a:rPr>
              <a:t>Подпрограмма </a:t>
            </a:r>
            <a:r>
              <a:rPr lang="ru-RU" sz="1600" dirty="0" smtClean="0">
                <a:solidFill>
                  <a:prstClr val="black"/>
                </a:solidFill>
              </a:rPr>
              <a:t>«Повышение эффективности бюджетных расходов и обеспечение реализации принципа прозрачности (открытости) бюджетного процесса в Иркутской области"</a:t>
            </a:r>
            <a:endParaRPr lang="ru-RU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60701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Прямоугольник 169"/>
          <p:cNvSpPr/>
          <p:nvPr/>
        </p:nvSpPr>
        <p:spPr>
          <a:xfrm>
            <a:off x="1043608" y="2564904"/>
            <a:ext cx="2160240" cy="20882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  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Всего : </a:t>
            </a:r>
          </a:p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 609 130</a:t>
            </a:r>
            <a:endParaRPr lang="ru-RU" sz="24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   тыс. руб</a:t>
            </a:r>
            <a:r>
              <a:rPr lang="ru-RU" dirty="0" smtClean="0"/>
              <a:t>.</a:t>
            </a:r>
            <a:endParaRPr lang="ru-RU" dirty="0"/>
          </a:p>
        </p:txBody>
      </p:sp>
      <p:cxnSp>
        <p:nvCxnSpPr>
          <p:cNvPr id="81" name="Прямая соединительная линия 80"/>
          <p:cNvCxnSpPr/>
          <p:nvPr/>
        </p:nvCxnSpPr>
        <p:spPr>
          <a:xfrm>
            <a:off x="1979712" y="260648"/>
            <a:ext cx="4032448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Минус 77"/>
          <p:cNvSpPr/>
          <p:nvPr/>
        </p:nvSpPr>
        <p:spPr>
          <a:xfrm>
            <a:off x="3851920" y="2780928"/>
            <a:ext cx="5976664" cy="1512168"/>
          </a:xfrm>
          <a:prstGeom prst="mathMinus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       культура, кинематография</a:t>
            </a:r>
          </a:p>
          <a:p>
            <a:pPr algn="r"/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69 439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тыс. руб.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7503" y="5929047"/>
            <a:ext cx="3384375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19" name="Минус 118"/>
          <p:cNvSpPr/>
          <p:nvPr/>
        </p:nvSpPr>
        <p:spPr>
          <a:xfrm>
            <a:off x="3563888" y="908720"/>
            <a:ext cx="6192688" cy="1440160"/>
          </a:xfrm>
          <a:prstGeom prst="mathMinus">
            <a:avLst/>
          </a:prstGeom>
          <a:solidFill>
            <a:schemeClr val="accent2"/>
          </a:solidFill>
          <a:ln>
            <a:solidFill>
              <a:schemeClr val="accent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жилищно-коммунальное хозяйство </a:t>
            </a:r>
            <a:r>
              <a:rPr lang="ru-RU" b="1" dirty="0" smtClean="0"/>
              <a:t>                                                                   </a:t>
            </a:r>
          </a:p>
          <a:p>
            <a:pPr algn="r"/>
            <a:r>
              <a:rPr lang="ru-RU" b="1" dirty="0" smtClean="0">
                <a:solidFill>
                  <a:schemeClr val="tx1"/>
                </a:solidFill>
              </a:rPr>
              <a:t>    </a:t>
            </a:r>
            <a:r>
              <a:rPr lang="en-US" b="1" dirty="0" smtClean="0">
                <a:solidFill>
                  <a:schemeClr val="tx1"/>
                </a:solidFill>
              </a:rPr>
              <a:t>845 450</a:t>
            </a:r>
            <a:r>
              <a:rPr lang="ru-RU" b="1" dirty="0" smtClean="0">
                <a:solidFill>
                  <a:schemeClr val="tx1"/>
                </a:solidFill>
              </a:rPr>
              <a:t> тыс. руб.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4" name="Дуга 113"/>
          <p:cNvSpPr/>
          <p:nvPr/>
        </p:nvSpPr>
        <p:spPr>
          <a:xfrm>
            <a:off x="1979712" y="1124744"/>
            <a:ext cx="2592288" cy="5400600"/>
          </a:xfrm>
          <a:prstGeom prst="arc">
            <a:avLst>
              <a:gd name="adj1" fmla="val 16213672"/>
              <a:gd name="adj2" fmla="val 530124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31798305"/>
              </p:ext>
            </p:extLst>
          </p:nvPr>
        </p:nvGraphicFramePr>
        <p:xfrm>
          <a:off x="0" y="1"/>
          <a:ext cx="9144000" cy="9087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348538" y="853224"/>
            <a:ext cx="2042173" cy="5024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Доля национальной  экономики – 2</a:t>
            </a:r>
            <a:r>
              <a:rPr lang="en-US" sz="1600" b="1" dirty="0" smtClean="0">
                <a:solidFill>
                  <a:schemeClr val="tx2">
                    <a:lumMod val="75000"/>
                  </a:schemeClr>
                </a:solidFill>
              </a:rPr>
              <a:t>6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,</a:t>
            </a:r>
            <a:r>
              <a:rPr lang="en-US" sz="1600" b="1" dirty="0" smtClean="0">
                <a:solidFill>
                  <a:schemeClr val="tx2">
                    <a:lumMod val="75000"/>
                  </a:schemeClr>
                </a:solidFill>
              </a:rPr>
              <a:t>34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% </a:t>
            </a:r>
            <a:endParaRPr lang="ru-RU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0" name="Минус 119"/>
          <p:cNvSpPr/>
          <p:nvPr/>
        </p:nvSpPr>
        <p:spPr>
          <a:xfrm>
            <a:off x="3563888" y="1484784"/>
            <a:ext cx="6264696" cy="1728192"/>
          </a:xfrm>
          <a:prstGeom prst="mathMinus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/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        общегосударственные вопросы</a:t>
            </a:r>
            <a:r>
              <a:rPr lang="ru-RU" b="1" dirty="0" smtClean="0"/>
              <a:t>                                                                                                                                             </a:t>
            </a:r>
          </a:p>
          <a:p>
            <a:pPr algn="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17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8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576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тыс. руб.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1" name="Минус 120"/>
          <p:cNvSpPr/>
          <p:nvPr/>
        </p:nvSpPr>
        <p:spPr>
          <a:xfrm>
            <a:off x="3684826" y="4270788"/>
            <a:ext cx="6192688" cy="2088232"/>
          </a:xfrm>
          <a:prstGeom prst="mathMinus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     национальная безопасность и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              правоохранительная деятельность</a:t>
            </a:r>
          </a:p>
          <a:p>
            <a:pPr algn="r"/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7 854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тыс. руб.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4" name="Минус 123"/>
          <p:cNvSpPr/>
          <p:nvPr/>
        </p:nvSpPr>
        <p:spPr>
          <a:xfrm>
            <a:off x="3851920" y="2204864"/>
            <a:ext cx="5976664" cy="1512168"/>
          </a:xfrm>
          <a:prstGeom prst="mathMinus">
            <a:avLst/>
          </a:prstGeom>
          <a:solidFill>
            <a:srgbClr val="72A2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национальная экономика</a:t>
            </a:r>
          </a:p>
          <a:p>
            <a:pPr algn="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55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3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924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тыс. руб.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5" name="Минус 124"/>
          <p:cNvSpPr/>
          <p:nvPr/>
        </p:nvSpPr>
        <p:spPr>
          <a:xfrm>
            <a:off x="4391980" y="3392996"/>
            <a:ext cx="5364596" cy="1512168"/>
          </a:xfrm>
          <a:prstGeom prst="mathMinus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r>
              <a:rPr lang="ru-RU" b="1" dirty="0" smtClean="0"/>
              <a:t>         </a:t>
            </a:r>
            <a:r>
              <a:rPr lang="ru-RU" b="1" dirty="0" smtClean="0">
                <a:solidFill>
                  <a:schemeClr val="tx1"/>
                </a:solidFill>
              </a:rPr>
              <a:t>образование</a:t>
            </a:r>
          </a:p>
          <a:p>
            <a:pPr algn="r"/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2 383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тыс. руб.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6" name="Минус 125"/>
          <p:cNvSpPr/>
          <p:nvPr/>
        </p:nvSpPr>
        <p:spPr>
          <a:xfrm>
            <a:off x="3563888" y="3933056"/>
            <a:ext cx="6313626" cy="1512168"/>
          </a:xfrm>
          <a:prstGeom prst="mathMinus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  <a:p>
            <a:r>
              <a:rPr lang="ru-RU" b="1" dirty="0" smtClean="0">
                <a:solidFill>
                  <a:schemeClr val="tx1"/>
                </a:solidFill>
              </a:rPr>
              <a:t>                    социальная политика</a:t>
            </a:r>
          </a:p>
          <a:p>
            <a:pPr algn="r"/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444 969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тыс. руб.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7" name="Минус 126"/>
          <p:cNvSpPr/>
          <p:nvPr/>
        </p:nvSpPr>
        <p:spPr>
          <a:xfrm>
            <a:off x="2987824" y="5345832"/>
            <a:ext cx="7056784" cy="1512168"/>
          </a:xfrm>
          <a:prstGeom prst="mathMinus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r>
              <a:rPr lang="ru-RU" b="1" dirty="0" smtClean="0">
                <a:solidFill>
                  <a:schemeClr val="tx1"/>
                </a:solidFill>
              </a:rPr>
              <a:t>                 другие отрасли</a:t>
            </a:r>
          </a:p>
          <a:p>
            <a:pPr algn="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7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0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0 тыс. руб.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4" name="Овал 83"/>
          <p:cNvSpPr/>
          <p:nvPr/>
        </p:nvSpPr>
        <p:spPr>
          <a:xfrm>
            <a:off x="4211960" y="4459473"/>
            <a:ext cx="1188000" cy="432048"/>
          </a:xfrm>
          <a:prstGeom prst="ellipse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2</a:t>
            </a:r>
            <a:r>
              <a:rPr lang="ru-RU" sz="1600" b="1" dirty="0" smtClean="0">
                <a:solidFill>
                  <a:schemeClr val="tx1"/>
                </a:solidFill>
              </a:rPr>
              <a:t>1,</a:t>
            </a:r>
            <a:r>
              <a:rPr lang="en-US" sz="1600" b="1" dirty="0" smtClean="0">
                <a:solidFill>
                  <a:schemeClr val="tx1"/>
                </a:solidFill>
              </a:rPr>
              <a:t>1</a:t>
            </a:r>
            <a:r>
              <a:rPr lang="ru-RU" sz="1600" b="1" dirty="0" smtClean="0">
                <a:solidFill>
                  <a:schemeClr val="tx1"/>
                </a:solidFill>
              </a:rPr>
              <a:t>6%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89" name="Овал 88"/>
          <p:cNvSpPr/>
          <p:nvPr/>
        </p:nvSpPr>
        <p:spPr>
          <a:xfrm>
            <a:off x="4042926" y="5099204"/>
            <a:ext cx="1188000" cy="432000"/>
          </a:xfrm>
          <a:prstGeom prst="ellipse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0,</a:t>
            </a:r>
            <a:r>
              <a:rPr lang="en-US" sz="1600" b="1" dirty="0" smtClean="0">
                <a:solidFill>
                  <a:schemeClr val="tx1"/>
                </a:solidFill>
              </a:rPr>
              <a:t>37</a:t>
            </a:r>
            <a:r>
              <a:rPr lang="ru-RU" sz="1600" b="1" dirty="0" smtClean="0">
                <a:solidFill>
                  <a:schemeClr val="tx1"/>
                </a:solidFill>
              </a:rPr>
              <a:t>%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90" name="Овал 89"/>
          <p:cNvSpPr/>
          <p:nvPr/>
        </p:nvSpPr>
        <p:spPr>
          <a:xfrm>
            <a:off x="4042926" y="2116494"/>
            <a:ext cx="1188000" cy="432000"/>
          </a:xfrm>
          <a:prstGeom prst="ellipse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8</a:t>
            </a:r>
            <a:r>
              <a:rPr lang="ru-RU" sz="1600" b="1" dirty="0" smtClean="0">
                <a:solidFill>
                  <a:schemeClr val="tx1"/>
                </a:solidFill>
              </a:rPr>
              <a:t>,</a:t>
            </a:r>
            <a:r>
              <a:rPr lang="en-US" sz="1600" b="1" dirty="0" smtClean="0">
                <a:solidFill>
                  <a:schemeClr val="tx1"/>
                </a:solidFill>
              </a:rPr>
              <a:t>49</a:t>
            </a:r>
            <a:r>
              <a:rPr lang="ru-RU" sz="1600" b="1" dirty="0" smtClean="0">
                <a:solidFill>
                  <a:schemeClr val="tx1"/>
                </a:solidFill>
              </a:rPr>
              <a:t>%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91" name="Овал 90"/>
          <p:cNvSpPr/>
          <p:nvPr/>
        </p:nvSpPr>
        <p:spPr>
          <a:xfrm>
            <a:off x="3508708" y="1421207"/>
            <a:ext cx="1188000" cy="432000"/>
          </a:xfrm>
          <a:prstGeom prst="ellipse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40</a:t>
            </a:r>
            <a:r>
              <a:rPr lang="ru-RU" sz="1600" b="1" dirty="0" smtClean="0">
                <a:solidFill>
                  <a:schemeClr val="tx1"/>
                </a:solidFill>
              </a:rPr>
              <a:t>,</a:t>
            </a:r>
            <a:r>
              <a:rPr lang="en-US" sz="1600" b="1" dirty="0" smtClean="0">
                <a:solidFill>
                  <a:schemeClr val="tx1"/>
                </a:solidFill>
              </a:rPr>
              <a:t>20</a:t>
            </a:r>
            <a:r>
              <a:rPr lang="ru-RU" sz="1600" b="1" dirty="0" smtClean="0">
                <a:solidFill>
                  <a:schemeClr val="tx1"/>
                </a:solidFill>
              </a:rPr>
              <a:t>%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93" name="Овал 92"/>
          <p:cNvSpPr/>
          <p:nvPr/>
        </p:nvSpPr>
        <p:spPr>
          <a:xfrm>
            <a:off x="4211960" y="2714620"/>
            <a:ext cx="1188000" cy="432000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2</a:t>
            </a:r>
            <a:r>
              <a:rPr lang="en-US" sz="1600" b="1" dirty="0" smtClean="0">
                <a:solidFill>
                  <a:schemeClr val="tx1"/>
                </a:solidFill>
              </a:rPr>
              <a:t>6</a:t>
            </a:r>
            <a:r>
              <a:rPr lang="ru-RU" sz="1600" b="1" dirty="0" smtClean="0">
                <a:solidFill>
                  <a:schemeClr val="tx1"/>
                </a:solidFill>
              </a:rPr>
              <a:t>,</a:t>
            </a:r>
            <a:r>
              <a:rPr lang="en-US" sz="1600" b="1" dirty="0" smtClean="0">
                <a:solidFill>
                  <a:schemeClr val="tx1"/>
                </a:solidFill>
              </a:rPr>
              <a:t>34</a:t>
            </a:r>
            <a:r>
              <a:rPr lang="ru-RU" sz="1600" b="1" dirty="0" smtClean="0">
                <a:solidFill>
                  <a:schemeClr val="tx1"/>
                </a:solidFill>
              </a:rPr>
              <a:t>%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95" name="Овал 94"/>
          <p:cNvSpPr/>
          <p:nvPr/>
        </p:nvSpPr>
        <p:spPr>
          <a:xfrm>
            <a:off x="4355976" y="3913092"/>
            <a:ext cx="1188000" cy="432000"/>
          </a:xfrm>
          <a:prstGeom prst="ellipse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0,</a:t>
            </a:r>
            <a:r>
              <a:rPr lang="en-US" sz="1600" b="1" dirty="0" smtClean="0">
                <a:solidFill>
                  <a:schemeClr val="tx1"/>
                </a:solidFill>
              </a:rPr>
              <a:t>11</a:t>
            </a:r>
            <a:r>
              <a:rPr lang="ru-RU" sz="1600" b="1" dirty="0" smtClean="0">
                <a:solidFill>
                  <a:schemeClr val="tx1"/>
                </a:solidFill>
              </a:rPr>
              <a:t>%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96" name="Овал 95"/>
          <p:cNvSpPr/>
          <p:nvPr/>
        </p:nvSpPr>
        <p:spPr>
          <a:xfrm>
            <a:off x="4391980" y="3284984"/>
            <a:ext cx="1188000" cy="432048"/>
          </a:xfrm>
          <a:prstGeom prst="ellipse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3</a:t>
            </a:r>
            <a:r>
              <a:rPr lang="ru-RU" sz="1600" b="1" dirty="0" smtClean="0">
                <a:solidFill>
                  <a:schemeClr val="tx1"/>
                </a:solidFill>
              </a:rPr>
              <a:t>,</a:t>
            </a:r>
            <a:r>
              <a:rPr lang="en-US" sz="1600" b="1" dirty="0" smtClean="0">
                <a:solidFill>
                  <a:schemeClr val="tx1"/>
                </a:solidFill>
              </a:rPr>
              <a:t>30</a:t>
            </a:r>
            <a:r>
              <a:rPr lang="ru-RU" sz="1600" b="1" dirty="0" smtClean="0">
                <a:solidFill>
                  <a:schemeClr val="tx1"/>
                </a:solidFill>
              </a:rPr>
              <a:t>%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97" name="Овал 96"/>
          <p:cNvSpPr/>
          <p:nvPr/>
        </p:nvSpPr>
        <p:spPr>
          <a:xfrm>
            <a:off x="3563888" y="5941105"/>
            <a:ext cx="1188000" cy="432000"/>
          </a:xfrm>
          <a:prstGeom prst="ellipse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0,0</a:t>
            </a:r>
            <a:r>
              <a:rPr lang="en-US" sz="1600" b="1" dirty="0" smtClean="0">
                <a:solidFill>
                  <a:schemeClr val="tx1"/>
                </a:solidFill>
              </a:rPr>
              <a:t>3</a:t>
            </a:r>
            <a:r>
              <a:rPr lang="ru-RU" sz="1600" b="1" dirty="0" smtClean="0">
                <a:solidFill>
                  <a:schemeClr val="tx1"/>
                </a:solidFill>
              </a:rPr>
              <a:t>%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2370" y="6253356"/>
            <a:ext cx="32492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Доля  жилищно-коммунального</a:t>
            </a:r>
          </a:p>
          <a:p>
            <a:pPr algn="ctr"/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хозяйства – </a:t>
            </a:r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</a:rPr>
              <a:t>40</a:t>
            </a:r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,</a:t>
            </a:r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</a:rPr>
              <a:t>20</a:t>
            </a:r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%</a:t>
            </a:r>
            <a:endParaRPr lang="ru-RU" sz="1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42009" y="1312562"/>
            <a:ext cx="23152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>
                <a:solidFill>
                  <a:srgbClr val="275335"/>
                </a:solidFill>
              </a:rPr>
              <a:t>Доля  расходов </a:t>
            </a:r>
          </a:p>
          <a:p>
            <a:pPr algn="ctr"/>
            <a:r>
              <a:rPr lang="ru-RU" sz="1600" b="1" dirty="0">
                <a:solidFill>
                  <a:srgbClr val="275335"/>
                </a:solidFill>
              </a:rPr>
              <a:t>других отраслей </a:t>
            </a:r>
            <a:r>
              <a:rPr lang="en-US" sz="1600" b="1" dirty="0" smtClean="0">
                <a:solidFill>
                  <a:srgbClr val="275335"/>
                </a:solidFill>
              </a:rPr>
              <a:t>33</a:t>
            </a:r>
            <a:r>
              <a:rPr lang="ru-RU" sz="1600" b="1" dirty="0" smtClean="0">
                <a:solidFill>
                  <a:srgbClr val="275335"/>
                </a:solidFill>
              </a:rPr>
              <a:t>,</a:t>
            </a:r>
            <a:r>
              <a:rPr lang="en-US" sz="1600" b="1" dirty="0" smtClean="0">
                <a:solidFill>
                  <a:srgbClr val="275335"/>
                </a:solidFill>
              </a:rPr>
              <a:t>4</a:t>
            </a:r>
            <a:r>
              <a:rPr lang="ru-RU" sz="1600" b="1" dirty="0" smtClean="0">
                <a:solidFill>
                  <a:srgbClr val="275335"/>
                </a:solidFill>
              </a:rPr>
              <a:t>7%</a:t>
            </a:r>
            <a:endParaRPr lang="ru-RU" sz="1600" b="1" dirty="0">
              <a:solidFill>
                <a:srgbClr val="275335"/>
              </a:solidFill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901596" y="1853207"/>
            <a:ext cx="252028" cy="2632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956071566"/>
              </p:ext>
            </p:extLst>
          </p:nvPr>
        </p:nvGraphicFramePr>
        <p:xfrm>
          <a:off x="-65257" y="1355680"/>
          <a:ext cx="4570235" cy="48524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91800196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979194261"/>
              </p:ext>
            </p:extLst>
          </p:nvPr>
        </p:nvGraphicFramePr>
        <p:xfrm>
          <a:off x="0" y="1"/>
          <a:ext cx="9144000" cy="1052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1" name="Схема 20"/>
          <p:cNvGraphicFramePr/>
          <p:nvPr>
            <p:extLst>
              <p:ext uri="{D42A27DB-BD31-4B8C-83A1-F6EECF244321}">
                <p14:modId xmlns:p14="http://schemas.microsoft.com/office/powerpoint/2010/main" val="2043784493"/>
              </p:ext>
            </p:extLst>
          </p:nvPr>
        </p:nvGraphicFramePr>
        <p:xfrm>
          <a:off x="217782" y="1628800"/>
          <a:ext cx="8496944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217782" y="1052736"/>
            <a:ext cx="8712968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Составили в 202</a:t>
            </a:r>
            <a:r>
              <a:rPr lang="en-US" sz="2800" b="1" dirty="0" smtClean="0">
                <a:solidFill>
                  <a:schemeClr val="tx1"/>
                </a:solidFill>
              </a:rPr>
              <a:t>3</a:t>
            </a:r>
            <a:r>
              <a:rPr lang="ru-RU" sz="2800" b="1" dirty="0" smtClean="0">
                <a:solidFill>
                  <a:schemeClr val="tx1"/>
                </a:solidFill>
              </a:rPr>
              <a:t> году  </a:t>
            </a:r>
            <a:r>
              <a:rPr lang="en-US" sz="2800" b="1" dirty="0" smtClean="0">
                <a:solidFill>
                  <a:schemeClr val="tx1"/>
                </a:solidFill>
              </a:rPr>
              <a:t>845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450</a:t>
            </a:r>
            <a:r>
              <a:rPr lang="ru-RU" sz="2800" b="1" dirty="0" smtClean="0">
                <a:solidFill>
                  <a:schemeClr val="tx1"/>
                </a:solidFill>
              </a:rPr>
              <a:t> тыс. руб., из них: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51221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653837150"/>
              </p:ext>
            </p:extLst>
          </p:nvPr>
        </p:nvGraphicFramePr>
        <p:xfrm>
          <a:off x="0" y="1"/>
          <a:ext cx="9144000" cy="1052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1" name="Схема 20"/>
          <p:cNvGraphicFramePr/>
          <p:nvPr>
            <p:extLst>
              <p:ext uri="{D42A27DB-BD31-4B8C-83A1-F6EECF244321}">
                <p14:modId xmlns:p14="http://schemas.microsoft.com/office/powerpoint/2010/main" val="1028743243"/>
              </p:ext>
            </p:extLst>
          </p:nvPr>
        </p:nvGraphicFramePr>
        <p:xfrm>
          <a:off x="217782" y="1628800"/>
          <a:ext cx="8496944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179512" y="980728"/>
            <a:ext cx="8712968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Составили в 202</a:t>
            </a:r>
            <a:r>
              <a:rPr lang="en-US" sz="2800" b="1" dirty="0" smtClean="0">
                <a:solidFill>
                  <a:schemeClr val="tx1"/>
                </a:solidFill>
              </a:rPr>
              <a:t>3</a:t>
            </a:r>
            <a:r>
              <a:rPr lang="ru-RU" sz="2800" b="1" dirty="0" smtClean="0">
                <a:solidFill>
                  <a:schemeClr val="tx1"/>
                </a:solidFill>
              </a:rPr>
              <a:t> году 5</a:t>
            </a:r>
            <a:r>
              <a:rPr lang="en-US" sz="2800" b="1" dirty="0" smtClean="0">
                <a:solidFill>
                  <a:schemeClr val="tx1"/>
                </a:solidFill>
              </a:rPr>
              <a:t>35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3</a:t>
            </a:r>
            <a:r>
              <a:rPr lang="ru-RU" sz="2800" b="1" dirty="0" smtClean="0">
                <a:solidFill>
                  <a:schemeClr val="tx1"/>
                </a:solidFill>
              </a:rPr>
              <a:t>1</a:t>
            </a:r>
            <a:r>
              <a:rPr lang="en-US" sz="2800" b="1" dirty="0" smtClean="0">
                <a:solidFill>
                  <a:schemeClr val="tx1"/>
                </a:solidFill>
              </a:rPr>
              <a:t>0</a:t>
            </a:r>
            <a:r>
              <a:rPr lang="ru-RU" sz="2800" b="1" dirty="0" smtClean="0">
                <a:solidFill>
                  <a:schemeClr val="tx1"/>
                </a:solidFill>
              </a:rPr>
              <a:t> тыс. руб., из них: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59384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627787252"/>
              </p:ext>
            </p:extLst>
          </p:nvPr>
        </p:nvGraphicFramePr>
        <p:xfrm>
          <a:off x="0" y="1"/>
          <a:ext cx="9144000" cy="1052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1" name="Схема 20"/>
          <p:cNvGraphicFramePr/>
          <p:nvPr>
            <p:extLst>
              <p:ext uri="{D42A27DB-BD31-4B8C-83A1-F6EECF244321}">
                <p14:modId xmlns:p14="http://schemas.microsoft.com/office/powerpoint/2010/main" val="1108243342"/>
              </p:ext>
            </p:extLst>
          </p:nvPr>
        </p:nvGraphicFramePr>
        <p:xfrm>
          <a:off x="217782" y="1700807"/>
          <a:ext cx="8496944" cy="48245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217782" y="1052736"/>
            <a:ext cx="8712968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Составили в 2023 году 277 566 тыс. руб., из них: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55843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254377" y="908720"/>
            <a:ext cx="9652754" cy="33547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3600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algn="ctr"/>
            <a:r>
              <a:rPr lang="ru-RU" sz="8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Спасибо </a:t>
            </a:r>
          </a:p>
          <a:p>
            <a:pPr algn="ctr"/>
            <a:r>
              <a:rPr lang="ru-RU" sz="8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 внимание!</a:t>
            </a:r>
            <a:endParaRPr lang="ru-RU" sz="88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3872495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2961402707"/>
              </p:ext>
            </p:extLst>
          </p:nvPr>
        </p:nvGraphicFramePr>
        <p:xfrm>
          <a:off x="0" y="-357214"/>
          <a:ext cx="4464496" cy="3933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Диаграмма 15"/>
          <p:cNvGraphicFramePr/>
          <p:nvPr>
            <p:extLst>
              <p:ext uri="{D42A27DB-BD31-4B8C-83A1-F6EECF244321}">
                <p14:modId xmlns:p14="http://schemas.microsoft.com/office/powerpoint/2010/main" val="2657532170"/>
              </p:ext>
            </p:extLst>
          </p:nvPr>
        </p:nvGraphicFramePr>
        <p:xfrm>
          <a:off x="1259632" y="-819472"/>
          <a:ext cx="5832648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571472" y="2132856"/>
            <a:ext cx="12241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275335"/>
                </a:solidFill>
              </a:rPr>
              <a:t>2 141 798</a:t>
            </a:r>
            <a:endParaRPr lang="ru-RU" b="1" dirty="0" smtClean="0">
              <a:solidFill>
                <a:srgbClr val="275335"/>
              </a:solidFill>
            </a:endParaRPr>
          </a:p>
          <a:p>
            <a:pPr algn="ctr"/>
            <a:r>
              <a:rPr lang="ru-RU" b="1" dirty="0" smtClean="0">
                <a:solidFill>
                  <a:srgbClr val="275335"/>
                </a:solidFill>
              </a:rPr>
              <a:t> тыс. руб.</a:t>
            </a:r>
            <a:endParaRPr lang="ru-RU" b="1" dirty="0">
              <a:solidFill>
                <a:srgbClr val="275335"/>
              </a:solidFill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2510598"/>
              </p:ext>
            </p:extLst>
          </p:nvPr>
        </p:nvGraphicFramePr>
        <p:xfrm>
          <a:off x="0" y="1"/>
          <a:ext cx="9144000" cy="764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3142790"/>
              </p:ext>
            </p:extLst>
          </p:nvPr>
        </p:nvGraphicFramePr>
        <p:xfrm>
          <a:off x="107504" y="3356992"/>
          <a:ext cx="8928992" cy="329582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{35758FB7-9AC5-4552-8A53-C91805E547FA}</a:tableStyleId>
              </a:tblPr>
              <a:tblGrid>
                <a:gridCol w="1584176"/>
                <a:gridCol w="1080120"/>
                <a:gridCol w="1008112"/>
                <a:gridCol w="1080120"/>
                <a:gridCol w="1440160"/>
                <a:gridCol w="1368152"/>
                <a:gridCol w="1368152"/>
              </a:tblGrid>
              <a:tr h="702169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Наименование показателя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0A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План на 202</a:t>
                      </a:r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ru-RU" sz="13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год (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</a:rPr>
                        <a:t>тыс.руб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.)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0A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Исполнено за 202</a:t>
                      </a:r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 год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</a:rPr>
                        <a:t>тыс.руб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.)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0A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Процент исполнения (%)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0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Справочно: исполнено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 за 202</a:t>
                      </a:r>
                      <a:r>
                        <a:rPr lang="en-US" sz="13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 год (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</a:rPr>
                        <a:t>тыс.руб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.)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0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Отклонение 2023г. от 2022г. (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</a:rPr>
                        <a:t>тыс.руб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.)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0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Отклонение 2023г. от 2022г.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</a:rPr>
                        <a:t>(%)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0A3"/>
                    </a:solidFill>
                  </a:tcPr>
                </a:tc>
              </a:tr>
              <a:tr h="473184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ДОХОДЫ :          в т.ч.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2 139 213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2 141 798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2 233 860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-92 062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-4,1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</a:tr>
              <a:tr h="326112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налоговые  и неналоговые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646 961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660 138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675 815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-15 677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-2,3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</a:tr>
              <a:tr h="302282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безвозмездные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1 492 252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481 660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99,3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1 558 045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-76 385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-4,9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</a:tr>
              <a:tr h="339266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РАСХОДЫ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2 163 261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2 103 295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2 128 184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-24 889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-1,2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97330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ДЕФИЦИТ (-), </a:t>
                      </a:r>
                    </a:p>
                    <a:p>
                      <a:pPr algn="l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ПРОФИЦИТ (+)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F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24 0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F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+ 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38 503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F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F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105 676</a:t>
                      </a:r>
                      <a:endParaRPr lang="ru-RU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F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-67 173</a:t>
                      </a:r>
                    </a:p>
                  </a:txBody>
                  <a:tcPr>
                    <a:solidFill>
                      <a:srgbClr val="00B0F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-63,6</a:t>
                      </a:r>
                    </a:p>
                  </a:txBody>
                  <a:tcPr>
                    <a:solidFill>
                      <a:srgbClr val="00B0F0">
                        <a:alpha val="4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Диаграмма 16"/>
          <p:cNvGraphicFramePr/>
          <p:nvPr>
            <p:extLst>
              <p:ext uri="{D42A27DB-BD31-4B8C-83A1-F6EECF244321}">
                <p14:modId xmlns:p14="http://schemas.microsoft.com/office/powerpoint/2010/main" val="3558439747"/>
              </p:ext>
            </p:extLst>
          </p:nvPr>
        </p:nvGraphicFramePr>
        <p:xfrm>
          <a:off x="6266601" y="404664"/>
          <a:ext cx="2843808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</p:spTree>
    <p:extLst>
      <p:ext uri="{BB962C8B-B14F-4D97-AF65-F5344CB8AC3E}">
        <p14:creationId xmlns:p14="http://schemas.microsoft.com/office/powerpoint/2010/main" val="411586878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6948264" y="2276872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445633326"/>
              </p:ext>
            </p:extLst>
          </p:nvPr>
        </p:nvGraphicFramePr>
        <p:xfrm>
          <a:off x="0" y="1"/>
          <a:ext cx="9144000" cy="764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1987076299"/>
              </p:ext>
            </p:extLst>
          </p:nvPr>
        </p:nvGraphicFramePr>
        <p:xfrm>
          <a:off x="5286380" y="857232"/>
          <a:ext cx="4104456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4" name="TextBox 1"/>
          <p:cNvSpPr txBox="1"/>
          <p:nvPr/>
        </p:nvSpPr>
        <p:spPr>
          <a:xfrm>
            <a:off x="6084168" y="1916832"/>
            <a:ext cx="1203578" cy="71437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 smtClean="0"/>
              <a:t>1 </a:t>
            </a:r>
            <a:r>
              <a:rPr lang="ru-RU" sz="1600" dirty="0" smtClean="0"/>
              <a:t>481</a:t>
            </a:r>
            <a:r>
              <a:rPr lang="en-US" sz="1600" dirty="0" smtClean="0"/>
              <a:t> </a:t>
            </a:r>
            <a:r>
              <a:rPr lang="ru-RU" sz="1600" dirty="0" smtClean="0"/>
              <a:t>66</a:t>
            </a:r>
            <a:r>
              <a:rPr lang="en-US" sz="1600" dirty="0" smtClean="0"/>
              <a:t>0</a:t>
            </a:r>
            <a:r>
              <a:rPr lang="ru-RU" sz="1600" dirty="0" smtClean="0"/>
              <a:t>                                             </a:t>
            </a:r>
            <a:r>
              <a:rPr lang="en-US" sz="1600" dirty="0" smtClean="0"/>
              <a:t>69</a:t>
            </a:r>
            <a:r>
              <a:rPr lang="ru-RU" sz="1600" dirty="0" smtClean="0"/>
              <a:t>,2 %</a:t>
            </a:r>
            <a:endParaRPr lang="ru-RU" sz="1600" dirty="0"/>
          </a:p>
        </p:txBody>
      </p:sp>
      <p:sp>
        <p:nvSpPr>
          <p:cNvPr id="16" name="TextBox 1"/>
          <p:cNvSpPr txBox="1"/>
          <p:nvPr/>
        </p:nvSpPr>
        <p:spPr>
          <a:xfrm>
            <a:off x="6732240" y="3042248"/>
            <a:ext cx="1130424" cy="64807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 smtClean="0"/>
              <a:t>  </a:t>
            </a:r>
            <a:r>
              <a:rPr lang="en-US" sz="2000" b="1" dirty="0" smtClean="0"/>
              <a:t> </a:t>
            </a:r>
            <a:r>
              <a:rPr lang="ru-RU" sz="1600" dirty="0" smtClean="0"/>
              <a:t>153</a:t>
            </a:r>
            <a:r>
              <a:rPr lang="en-US" sz="1600" dirty="0" smtClean="0"/>
              <a:t> </a:t>
            </a:r>
            <a:r>
              <a:rPr lang="ru-RU" sz="1600" dirty="0" smtClean="0"/>
              <a:t>261</a:t>
            </a:r>
          </a:p>
          <a:p>
            <a:r>
              <a:rPr lang="ru-RU" sz="1600" dirty="0" smtClean="0"/>
              <a:t>      </a:t>
            </a:r>
            <a:r>
              <a:rPr lang="ru-RU" sz="1600" dirty="0"/>
              <a:t>7</a:t>
            </a:r>
            <a:r>
              <a:rPr lang="en-US" sz="1600" dirty="0" smtClean="0"/>
              <a:t>,</a:t>
            </a:r>
            <a:r>
              <a:rPr lang="ru-RU" sz="1600" dirty="0" smtClean="0"/>
              <a:t>1 %</a:t>
            </a:r>
          </a:p>
        </p:txBody>
      </p:sp>
      <p:sp>
        <p:nvSpPr>
          <p:cNvPr id="17" name="TextBox 1"/>
          <p:cNvSpPr txBox="1"/>
          <p:nvPr/>
        </p:nvSpPr>
        <p:spPr>
          <a:xfrm>
            <a:off x="7326414" y="1860848"/>
            <a:ext cx="1347594" cy="648073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dirty="0" smtClean="0"/>
              <a:t>506 877 </a:t>
            </a:r>
          </a:p>
          <a:p>
            <a:pPr algn="ctr"/>
            <a:r>
              <a:rPr lang="ru-RU" sz="1600" dirty="0"/>
              <a:t> </a:t>
            </a:r>
            <a:r>
              <a:rPr lang="ru-RU" sz="1600" dirty="0" smtClean="0"/>
              <a:t> 23,</a:t>
            </a:r>
            <a:r>
              <a:rPr lang="en-US" sz="1600" dirty="0" smtClean="0"/>
              <a:t>7</a:t>
            </a:r>
            <a:r>
              <a:rPr lang="ru-RU" sz="1600" dirty="0" smtClean="0"/>
              <a:t> %</a:t>
            </a:r>
            <a:endParaRPr lang="ru-RU" sz="1600" dirty="0"/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2425706152"/>
              </p:ext>
            </p:extLst>
          </p:nvPr>
        </p:nvGraphicFramePr>
        <p:xfrm>
          <a:off x="197514" y="1606178"/>
          <a:ext cx="6264696" cy="49900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784080" y="1043838"/>
            <a:ext cx="1819729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/>
              <a:t>              Доходы от </a:t>
            </a:r>
          </a:p>
          <a:p>
            <a:r>
              <a:rPr lang="ru-RU" sz="1100" dirty="0" smtClean="0"/>
              <a:t>использования имущества </a:t>
            </a:r>
          </a:p>
          <a:p>
            <a:pPr algn="ctr"/>
            <a:r>
              <a:rPr lang="en-US" sz="1100" b="1" dirty="0" smtClean="0"/>
              <a:t>60</a:t>
            </a:r>
            <a:r>
              <a:rPr lang="ru-RU" sz="1100" b="1" dirty="0" smtClean="0"/>
              <a:t> </a:t>
            </a:r>
            <a:r>
              <a:rPr lang="en-US" sz="1100" b="1" dirty="0" smtClean="0"/>
              <a:t>528</a:t>
            </a:r>
            <a:r>
              <a:rPr lang="ru-RU" sz="1100" b="1" dirty="0" smtClean="0"/>
              <a:t> тыс.руб.</a:t>
            </a:r>
            <a:endParaRPr lang="ru-RU" sz="1100" b="1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H="1">
            <a:off x="3059832" y="1644002"/>
            <a:ext cx="360040" cy="6328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1186622" y="5157192"/>
            <a:ext cx="156494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809836" y="1128476"/>
            <a:ext cx="16196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   Налог на имущество</a:t>
            </a:r>
          </a:p>
          <a:p>
            <a:r>
              <a:rPr lang="ru-RU" sz="1100" dirty="0" smtClean="0"/>
              <a:t>   </a:t>
            </a:r>
            <a:r>
              <a:rPr lang="ru-RU" sz="1100" b="1" dirty="0" smtClean="0"/>
              <a:t> </a:t>
            </a:r>
            <a:r>
              <a:rPr lang="en-US" sz="1100" b="1" dirty="0" smtClean="0"/>
              <a:t>8</a:t>
            </a:r>
            <a:r>
              <a:rPr lang="ru-RU" sz="1100" b="1" dirty="0" smtClean="0"/>
              <a:t> </a:t>
            </a:r>
            <a:r>
              <a:rPr lang="en-US" sz="1100" b="1" dirty="0" smtClean="0"/>
              <a:t>350</a:t>
            </a:r>
            <a:r>
              <a:rPr lang="ru-RU" sz="1100" b="1" dirty="0" smtClean="0"/>
              <a:t> тыс.руб.</a:t>
            </a:r>
            <a:endParaRPr lang="ru-RU" sz="11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5367" y="5517232"/>
            <a:ext cx="12497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Земельный налог</a:t>
            </a:r>
          </a:p>
          <a:p>
            <a:r>
              <a:rPr lang="en-US" sz="1100" b="1" dirty="0" smtClean="0"/>
              <a:t>27</a:t>
            </a:r>
            <a:r>
              <a:rPr lang="ru-RU" sz="1100" b="1" dirty="0" smtClean="0"/>
              <a:t> </a:t>
            </a:r>
            <a:r>
              <a:rPr lang="en-US" sz="1100" b="1" dirty="0" smtClean="0"/>
              <a:t>055</a:t>
            </a:r>
            <a:r>
              <a:rPr lang="ru-RU" sz="1100" b="1" dirty="0" smtClean="0"/>
              <a:t> тыс.руб.</a:t>
            </a:r>
            <a:endParaRPr lang="ru-RU" sz="1100" b="1" dirty="0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 flipH="1">
            <a:off x="686637" y="4941168"/>
            <a:ext cx="578232" cy="5763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05230" y="1748716"/>
            <a:ext cx="129614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  Налог на доходы             физических лиц</a:t>
            </a:r>
          </a:p>
          <a:p>
            <a:pPr algn="ctr"/>
            <a:r>
              <a:rPr lang="en-US" sz="1100" b="1" dirty="0" smtClean="0"/>
              <a:t>454</a:t>
            </a:r>
            <a:r>
              <a:rPr lang="ru-RU" sz="1100" b="1" dirty="0" smtClean="0"/>
              <a:t> </a:t>
            </a:r>
            <a:r>
              <a:rPr lang="en-US" sz="1100" b="1" dirty="0" smtClean="0"/>
              <a:t>438</a:t>
            </a:r>
            <a:r>
              <a:rPr lang="ru-RU" sz="1100" b="1" dirty="0" smtClean="0"/>
              <a:t> тыс.руб.</a:t>
            </a:r>
            <a:endParaRPr lang="ru-RU" sz="1100" b="1" dirty="0"/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H="1" flipV="1">
            <a:off x="695042" y="3476119"/>
            <a:ext cx="533280" cy="11455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7248" y="2798136"/>
            <a:ext cx="152517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Иные налоговые и </a:t>
            </a:r>
          </a:p>
          <a:p>
            <a:pPr algn="ctr"/>
            <a:r>
              <a:rPr lang="ru-RU" sz="1100" dirty="0" smtClean="0"/>
              <a:t>неналоговые доходы</a:t>
            </a:r>
          </a:p>
          <a:p>
            <a:pPr algn="ctr"/>
            <a:r>
              <a:rPr lang="en-US" sz="1100" b="1" dirty="0" smtClean="0"/>
              <a:t>65 303</a:t>
            </a:r>
            <a:r>
              <a:rPr lang="ru-RU" sz="1100" b="1" dirty="0" smtClean="0"/>
              <a:t> тыс.руб.</a:t>
            </a:r>
            <a:endParaRPr lang="ru-RU" sz="1100" b="1" dirty="0"/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1979712" y="1484784"/>
            <a:ext cx="804368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436535" y="3945830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Доходы </a:t>
            </a:r>
          </a:p>
          <a:p>
            <a:pPr algn="ctr"/>
            <a:r>
              <a:rPr lang="en-US" b="1" dirty="0" smtClean="0"/>
              <a:t>2 141 798</a:t>
            </a:r>
            <a:r>
              <a:rPr lang="ru-RU" b="1" dirty="0" smtClean="0"/>
              <a:t> тыс.руб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479020" y="6183955"/>
            <a:ext cx="172819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Возмещение вреда, причиняемого а/дорогам </a:t>
            </a:r>
          </a:p>
          <a:p>
            <a:pPr algn="ctr"/>
            <a:r>
              <a:rPr lang="en-US" sz="1100" b="1" dirty="0" smtClean="0"/>
              <a:t>27 464</a:t>
            </a:r>
            <a:r>
              <a:rPr lang="ru-RU" sz="1100" b="1" dirty="0" smtClean="0"/>
              <a:t> тыс.рублей </a:t>
            </a:r>
            <a:endParaRPr lang="ru-RU" sz="1100" b="1" dirty="0"/>
          </a:p>
        </p:txBody>
      </p:sp>
    </p:spTree>
    <p:extLst>
      <p:ext uri="{BB962C8B-B14F-4D97-AF65-F5344CB8AC3E}">
        <p14:creationId xmlns:p14="http://schemas.microsoft.com/office/powerpoint/2010/main" val="46480168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23756747"/>
              </p:ext>
            </p:extLst>
          </p:nvPr>
        </p:nvGraphicFramePr>
        <p:xfrm>
          <a:off x="107504" y="116632"/>
          <a:ext cx="8928992" cy="764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23528" y="1196752"/>
            <a:ext cx="1152128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тыс. руб.</a:t>
            </a:r>
            <a:endParaRPr lang="ru-RU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2486902241"/>
              </p:ext>
            </p:extLst>
          </p:nvPr>
        </p:nvGraphicFramePr>
        <p:xfrm>
          <a:off x="251520" y="1196752"/>
          <a:ext cx="8352928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02999423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2004851"/>
              </p:ext>
            </p:extLst>
          </p:nvPr>
        </p:nvGraphicFramePr>
        <p:xfrm>
          <a:off x="107504" y="703366"/>
          <a:ext cx="8888630" cy="61100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999758731"/>
              </p:ext>
            </p:extLst>
          </p:nvPr>
        </p:nvGraphicFramePr>
        <p:xfrm>
          <a:off x="35496" y="-99392"/>
          <a:ext cx="9108504" cy="8367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6" name="TextBox 1"/>
          <p:cNvSpPr txBox="1"/>
          <p:nvPr/>
        </p:nvSpPr>
        <p:spPr>
          <a:xfrm>
            <a:off x="6348689" y="3717032"/>
            <a:ext cx="731887" cy="41100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 smtClean="0"/>
              <a:t>197</a:t>
            </a:r>
            <a:r>
              <a:rPr lang="ru-RU" sz="1200" b="1" dirty="0" smtClean="0"/>
              <a:t> </a:t>
            </a:r>
            <a:r>
              <a:rPr lang="en-US" sz="1200" b="1" dirty="0" smtClean="0"/>
              <a:t>132 </a:t>
            </a:r>
            <a:r>
              <a:rPr lang="ru-RU" sz="1200" b="1" dirty="0" smtClean="0"/>
              <a:t>тыс.руб</a:t>
            </a:r>
            <a:r>
              <a:rPr lang="ru-RU" sz="1200" dirty="0" smtClean="0"/>
              <a:t>.</a:t>
            </a:r>
            <a:endParaRPr lang="ru-RU" sz="1200" dirty="0"/>
          </a:p>
        </p:txBody>
      </p:sp>
      <p:sp>
        <p:nvSpPr>
          <p:cNvPr id="27" name="TextBox 1"/>
          <p:cNvSpPr txBox="1"/>
          <p:nvPr/>
        </p:nvSpPr>
        <p:spPr>
          <a:xfrm>
            <a:off x="7014689" y="3804531"/>
            <a:ext cx="806512" cy="432048"/>
          </a:xfrm>
          <a:prstGeom prst="rect">
            <a:avLst/>
          </a:prstGeom>
          <a:noFill/>
          <a:ln>
            <a:noFill/>
          </a:ln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/>
              <a:t>184 183 тыс.руб.</a:t>
            </a:r>
            <a:endParaRPr lang="ru-RU" sz="1200" b="1" dirty="0"/>
          </a:p>
        </p:txBody>
      </p:sp>
      <p:sp>
        <p:nvSpPr>
          <p:cNvPr id="28" name="TextBox 1"/>
          <p:cNvSpPr txBox="1"/>
          <p:nvPr/>
        </p:nvSpPr>
        <p:spPr>
          <a:xfrm>
            <a:off x="5724128" y="1988840"/>
            <a:ext cx="912593" cy="41709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/>
              <a:t>1 020 599    </a:t>
            </a:r>
            <a:r>
              <a:rPr lang="ru-RU" sz="1200" b="1" dirty="0" err="1" smtClean="0"/>
              <a:t>тыс.руб</a:t>
            </a:r>
            <a:r>
              <a:rPr lang="ru-RU" sz="1200" b="1" dirty="0" smtClean="0"/>
              <a:t>.</a:t>
            </a:r>
            <a:endParaRPr lang="ru-RU" sz="1200" b="1" dirty="0"/>
          </a:p>
        </p:txBody>
      </p:sp>
      <p:sp>
        <p:nvSpPr>
          <p:cNvPr id="12" name="TextBox 1"/>
          <p:cNvSpPr txBox="1"/>
          <p:nvPr/>
        </p:nvSpPr>
        <p:spPr>
          <a:xfrm>
            <a:off x="2627784" y="1062294"/>
            <a:ext cx="864096" cy="425463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/>
              <a:t>1 558 045 </a:t>
            </a:r>
            <a:r>
              <a:rPr lang="ru-RU" sz="1200" b="1" dirty="0" err="1" smtClean="0"/>
              <a:t>тыс.руб</a:t>
            </a:r>
            <a:r>
              <a:rPr lang="ru-RU" sz="1200" b="1" dirty="0" smtClean="0"/>
              <a:t>.</a:t>
            </a:r>
            <a:endParaRPr lang="ru-RU" sz="1200" b="1" dirty="0"/>
          </a:p>
        </p:txBody>
      </p:sp>
      <p:sp>
        <p:nvSpPr>
          <p:cNvPr id="13" name="TextBox 1"/>
          <p:cNvSpPr txBox="1"/>
          <p:nvPr/>
        </p:nvSpPr>
        <p:spPr>
          <a:xfrm>
            <a:off x="899592" y="1062294"/>
            <a:ext cx="846504" cy="425463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 smtClean="0"/>
              <a:t>1 </a:t>
            </a:r>
            <a:r>
              <a:rPr lang="ru-RU" sz="1200" b="1" dirty="0" smtClean="0"/>
              <a:t>4</a:t>
            </a:r>
            <a:r>
              <a:rPr lang="en-US" sz="1200" b="1" dirty="0" smtClean="0"/>
              <a:t>81</a:t>
            </a:r>
            <a:r>
              <a:rPr lang="ru-RU" sz="1200" b="1" dirty="0" smtClean="0"/>
              <a:t> </a:t>
            </a:r>
            <a:r>
              <a:rPr lang="en-US" sz="1200" b="1" dirty="0" smtClean="0"/>
              <a:t>660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тыс.руб</a:t>
            </a:r>
            <a:r>
              <a:rPr lang="ru-RU" sz="1200" b="1" dirty="0" smtClean="0"/>
              <a:t>.</a:t>
            </a:r>
            <a:endParaRPr lang="ru-RU" sz="1200" b="1" dirty="0"/>
          </a:p>
        </p:txBody>
      </p:sp>
      <p:sp>
        <p:nvSpPr>
          <p:cNvPr id="11" name="TextBox 1"/>
          <p:cNvSpPr txBox="1"/>
          <p:nvPr/>
        </p:nvSpPr>
        <p:spPr>
          <a:xfrm>
            <a:off x="3208709" y="3624511"/>
            <a:ext cx="785370" cy="39604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/>
              <a:t>5 000 </a:t>
            </a:r>
            <a:r>
              <a:rPr lang="ru-RU" sz="1200" b="1" dirty="0" err="1" smtClean="0"/>
              <a:t>тыс.руб</a:t>
            </a:r>
            <a:r>
              <a:rPr lang="ru-RU" sz="1200" b="1" dirty="0" smtClean="0"/>
              <a:t>.</a:t>
            </a:r>
            <a:endParaRPr lang="ru-RU" sz="12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396742336"/>
              </p:ext>
            </p:extLst>
          </p:nvPr>
        </p:nvGraphicFramePr>
        <p:xfrm>
          <a:off x="0" y="-27384"/>
          <a:ext cx="9144000" cy="1152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984252864"/>
              </p:ext>
            </p:extLst>
          </p:nvPr>
        </p:nvGraphicFramePr>
        <p:xfrm>
          <a:off x="-828600" y="1556792"/>
          <a:ext cx="4248472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4" name="Овал 3"/>
          <p:cNvSpPr/>
          <p:nvPr/>
        </p:nvSpPr>
        <p:spPr>
          <a:xfrm>
            <a:off x="4139952" y="1196752"/>
            <a:ext cx="1368152" cy="1368152"/>
          </a:xfrm>
          <a:prstGeom prst="ellipse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prstClr val="white"/>
                </a:solidFill>
              </a:rPr>
              <a:t>5</a:t>
            </a:r>
            <a:r>
              <a:rPr lang="ru-RU" sz="1600" b="1" dirty="0" smtClean="0">
                <a:solidFill>
                  <a:prstClr val="white"/>
                </a:solidFill>
              </a:rPr>
              <a:t>3</a:t>
            </a:r>
            <a:r>
              <a:rPr lang="en-US" sz="1600" b="1" dirty="0" smtClean="0">
                <a:solidFill>
                  <a:prstClr val="white"/>
                </a:solidFill>
              </a:rPr>
              <a:t>1</a:t>
            </a:r>
            <a:r>
              <a:rPr lang="ru-RU" sz="1600" b="1" dirty="0" smtClean="0">
                <a:solidFill>
                  <a:prstClr val="white"/>
                </a:solidFill>
              </a:rPr>
              <a:t> 797</a:t>
            </a:r>
            <a:endParaRPr lang="en-US" sz="1600" b="1" dirty="0" smtClean="0">
              <a:solidFill>
                <a:prstClr val="white"/>
              </a:solidFill>
            </a:endParaRPr>
          </a:p>
          <a:p>
            <a:pPr algn="ctr"/>
            <a:r>
              <a:rPr lang="ru-RU" sz="1600" b="1" dirty="0" smtClean="0">
                <a:solidFill>
                  <a:prstClr val="white"/>
                </a:solidFill>
              </a:rPr>
              <a:t>тыс. руб.</a:t>
            </a:r>
            <a:endParaRPr lang="ru-RU" sz="1600" b="1" dirty="0">
              <a:solidFill>
                <a:prstClr val="white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139952" y="2708920"/>
            <a:ext cx="1584176" cy="1548172"/>
          </a:xfrm>
          <a:prstGeom prst="ellipse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prstClr val="white"/>
                </a:solidFill>
              </a:rPr>
              <a:t>1 </a:t>
            </a:r>
            <a:r>
              <a:rPr lang="ru-RU" b="1" dirty="0" smtClean="0">
                <a:solidFill>
                  <a:prstClr val="white"/>
                </a:solidFill>
              </a:rPr>
              <a:t>185 000</a:t>
            </a:r>
            <a:endParaRPr lang="en-US" b="1" dirty="0" smtClean="0">
              <a:solidFill>
                <a:prstClr val="white"/>
              </a:solidFill>
            </a:endParaRPr>
          </a:p>
          <a:p>
            <a:pPr algn="ctr"/>
            <a:r>
              <a:rPr lang="ru-RU" b="1" dirty="0" smtClean="0">
                <a:solidFill>
                  <a:prstClr val="white"/>
                </a:solidFill>
              </a:rPr>
              <a:t>тыс. руб.</a:t>
            </a:r>
            <a:endParaRPr lang="ru-RU" b="1" dirty="0">
              <a:solidFill>
                <a:prstClr val="white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4211960" y="4639378"/>
            <a:ext cx="1512168" cy="1453918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prstClr val="white"/>
                </a:solidFill>
              </a:rPr>
              <a:t>99 864</a:t>
            </a:r>
            <a:endParaRPr lang="en-US" sz="1600" b="1" dirty="0" smtClean="0">
              <a:solidFill>
                <a:prstClr val="white"/>
              </a:solidFill>
            </a:endParaRPr>
          </a:p>
          <a:p>
            <a:pPr algn="ctr"/>
            <a:r>
              <a:rPr lang="ru-RU" sz="1600" b="1" dirty="0" smtClean="0">
                <a:solidFill>
                  <a:prstClr val="white"/>
                </a:solidFill>
              </a:rPr>
              <a:t>тыс. руб.</a:t>
            </a:r>
            <a:endParaRPr lang="ru-RU" sz="1600" b="1" dirty="0">
              <a:solidFill>
                <a:prstClr val="white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2627784" y="1988840"/>
            <a:ext cx="144016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483768" y="3429000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339752" y="3717032"/>
            <a:ext cx="1872208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112019" y="1124744"/>
            <a:ext cx="3096344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504D">
                    <a:lumMod val="75000"/>
                  </a:srgbClr>
                </a:solidFill>
              </a:rPr>
              <a:t>Общие расходы бюджета</a:t>
            </a:r>
          </a:p>
          <a:p>
            <a:pPr algn="ctr"/>
            <a:r>
              <a:rPr lang="ru-RU" b="1" dirty="0" smtClean="0">
                <a:solidFill>
                  <a:srgbClr val="C0504D">
                    <a:lumMod val="75000"/>
                  </a:srgbClr>
                </a:solidFill>
              </a:rPr>
              <a:t>2 103 295 тыс. руб.</a:t>
            </a:r>
            <a:endParaRPr lang="ru-RU" b="1" dirty="0">
              <a:solidFill>
                <a:srgbClr val="C0504D">
                  <a:lumMod val="75000"/>
                </a:srgbClr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652120" y="1124744"/>
            <a:ext cx="3312368" cy="1224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smtClean="0">
                <a:solidFill>
                  <a:srgbClr val="275335"/>
                </a:solidFill>
              </a:rPr>
              <a:t>16 </a:t>
            </a:r>
            <a:r>
              <a:rPr lang="ru-RU" sz="2400" b="1" dirty="0" smtClean="0">
                <a:solidFill>
                  <a:srgbClr val="275335"/>
                </a:solidFill>
              </a:rPr>
              <a:t>муниципальных программ</a:t>
            </a:r>
            <a:endParaRPr lang="ru-RU" sz="2400" b="1" dirty="0">
              <a:solidFill>
                <a:srgbClr val="275335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724128" y="2780928"/>
            <a:ext cx="3528392" cy="1368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rgbClr val="275335"/>
                </a:solidFill>
              </a:rPr>
              <a:t>5 государственные программы Иркутской области 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5868144" y="4941168"/>
            <a:ext cx="3096344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rgbClr val="275335"/>
                </a:solidFill>
              </a:rPr>
              <a:t>1 федеральная программа</a:t>
            </a:r>
            <a:endParaRPr lang="ru-RU" sz="2400" b="1" dirty="0">
              <a:solidFill>
                <a:srgbClr val="275335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195736" y="6093296"/>
            <a:ext cx="6768752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b="1" dirty="0">
              <a:solidFill>
                <a:srgbClr val="275335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11560" y="4653136"/>
            <a:ext cx="2592288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275335"/>
                </a:solidFill>
              </a:rPr>
              <a:t>Программно-целевые расходы составили </a:t>
            </a:r>
          </a:p>
          <a:p>
            <a:pPr algn="ctr"/>
            <a:r>
              <a:rPr lang="en-US" b="1" dirty="0" smtClean="0">
                <a:solidFill>
                  <a:srgbClr val="275335"/>
                </a:solidFill>
              </a:rPr>
              <a:t>1 8</a:t>
            </a:r>
            <a:r>
              <a:rPr lang="ru-RU" b="1" dirty="0" smtClean="0">
                <a:solidFill>
                  <a:srgbClr val="275335"/>
                </a:solidFill>
              </a:rPr>
              <a:t>16</a:t>
            </a:r>
            <a:r>
              <a:rPr lang="en-US" b="1" dirty="0" smtClean="0">
                <a:solidFill>
                  <a:srgbClr val="275335"/>
                </a:solidFill>
              </a:rPr>
              <a:t> </a:t>
            </a:r>
            <a:r>
              <a:rPr lang="ru-RU" b="1" dirty="0" smtClean="0">
                <a:solidFill>
                  <a:srgbClr val="275335"/>
                </a:solidFill>
              </a:rPr>
              <a:t>661 тыс. руб.  </a:t>
            </a:r>
            <a:endParaRPr lang="ru-RU" b="1" dirty="0">
              <a:solidFill>
                <a:srgbClr val="275335"/>
              </a:solidFill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467544" y="5229200"/>
            <a:ext cx="2808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3275856" y="4437112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467544" y="4437112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1979712" y="3573016"/>
            <a:ext cx="72008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H="1">
            <a:off x="1835696" y="3573016"/>
            <a:ext cx="144016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2699792" y="4437112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467544" y="4437112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121135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1654" y="260648"/>
            <a:ext cx="8424936" cy="830997"/>
          </a:xfrm>
          <a:prstGeom prst="rect">
            <a:avLst/>
          </a:prstGeom>
          <a:solidFill>
            <a:srgbClr val="00B0F0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prstClr val="black"/>
                </a:solidFill>
              </a:rPr>
              <a:t>Государственные программы Российской Федерации реализуемые в 2023 году на территории МО «город Усть-Кут»</a:t>
            </a:r>
            <a:endParaRPr lang="ru-RU" sz="2400" b="1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1988840"/>
            <a:ext cx="86852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1600" b="1" dirty="0">
              <a:solidFill>
                <a:prstClr val="black"/>
              </a:solidFill>
            </a:endParaRPr>
          </a:p>
          <a:p>
            <a:pPr algn="just"/>
            <a:r>
              <a:rPr lang="ru-RU" sz="3200" b="1" i="1" dirty="0" smtClean="0">
                <a:solidFill>
                  <a:srgbClr val="7030A0"/>
                </a:solidFill>
              </a:rPr>
              <a:t>- Государственная программа Российской </a:t>
            </a:r>
            <a:r>
              <a:rPr lang="ru-RU" sz="3200" b="1" i="1" dirty="0">
                <a:solidFill>
                  <a:srgbClr val="7030A0"/>
                </a:solidFill>
              </a:rPr>
              <a:t>Федерации "Обеспечение доступным </a:t>
            </a:r>
            <a:endParaRPr lang="ru-RU" sz="3200" b="1" i="1" dirty="0" smtClean="0">
              <a:solidFill>
                <a:srgbClr val="7030A0"/>
              </a:solidFill>
            </a:endParaRPr>
          </a:p>
          <a:p>
            <a:pPr algn="just"/>
            <a:r>
              <a:rPr lang="ru-RU" sz="3200" b="1" i="1" dirty="0" smtClean="0">
                <a:solidFill>
                  <a:srgbClr val="7030A0"/>
                </a:solidFill>
              </a:rPr>
              <a:t>и </a:t>
            </a:r>
            <a:r>
              <a:rPr lang="ru-RU" sz="3200" b="1" i="1" dirty="0">
                <a:solidFill>
                  <a:srgbClr val="7030A0"/>
                </a:solidFill>
              </a:rPr>
              <a:t>комфортным жильем и коммунальными услугами граждан Российской Федерации</a:t>
            </a:r>
            <a:r>
              <a:rPr lang="ru-RU" sz="3200" b="1" i="1" dirty="0" smtClean="0">
                <a:solidFill>
                  <a:srgbClr val="7030A0"/>
                </a:solidFill>
              </a:rPr>
              <a:t>":</a:t>
            </a:r>
          </a:p>
          <a:p>
            <a:pPr algn="just"/>
            <a:endParaRPr lang="ru-RU" sz="3200" i="1" dirty="0" smtClean="0">
              <a:solidFill>
                <a:srgbClr val="7030A0"/>
              </a:solidFill>
            </a:endParaRPr>
          </a:p>
          <a:p>
            <a:pPr algn="just"/>
            <a:endParaRPr lang="ru-RU" sz="1600" b="1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11318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280441136"/>
              </p:ext>
            </p:extLst>
          </p:nvPr>
        </p:nvGraphicFramePr>
        <p:xfrm>
          <a:off x="1800200" y="1525434"/>
          <a:ext cx="4176464" cy="3559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2" name="Овал 51"/>
          <p:cNvSpPr/>
          <p:nvPr/>
        </p:nvSpPr>
        <p:spPr>
          <a:xfrm>
            <a:off x="2411760" y="2659035"/>
            <a:ext cx="2952328" cy="144016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275335"/>
                </a:solidFill>
              </a:rPr>
              <a:t>457 907</a:t>
            </a:r>
          </a:p>
          <a:p>
            <a:pPr algn="ctr"/>
            <a:r>
              <a:rPr lang="ru-RU" sz="3600" b="1" dirty="0" smtClean="0">
                <a:solidFill>
                  <a:srgbClr val="275335"/>
                </a:solidFill>
              </a:rPr>
              <a:t> тыс.руб.</a:t>
            </a:r>
            <a:r>
              <a:rPr lang="ru-RU" sz="3600" dirty="0" smtClean="0">
                <a:solidFill>
                  <a:srgbClr val="275335"/>
                </a:solidFill>
              </a:rPr>
              <a:t> </a:t>
            </a:r>
            <a:endParaRPr lang="ru-RU" sz="3600" dirty="0">
              <a:solidFill>
                <a:srgbClr val="275335"/>
              </a:solidFill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144608703"/>
              </p:ext>
            </p:extLst>
          </p:nvPr>
        </p:nvGraphicFramePr>
        <p:xfrm>
          <a:off x="0" y="0"/>
          <a:ext cx="9144000" cy="1124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472100" y="1268760"/>
            <a:ext cx="3528392" cy="1296144"/>
          </a:xfrm>
          <a:prstGeom prst="rect">
            <a:avLst/>
          </a:prstGeom>
          <a:noFill/>
          <a:ln>
            <a:noFill/>
          </a:ln>
          <a:effectLst>
            <a:innerShdw dist="2540000">
              <a:schemeClr val="tx2">
                <a:lumMod val="20000"/>
                <a:lumOff val="8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prstClr val="black"/>
                </a:solidFill>
              </a:rPr>
              <a:t>Областной бюджет</a:t>
            </a:r>
          </a:p>
          <a:p>
            <a:pPr algn="ctr"/>
            <a:r>
              <a:rPr lang="ru-RU" sz="2800" b="1" dirty="0" smtClean="0">
                <a:solidFill>
                  <a:prstClr val="black"/>
                </a:solidFill>
              </a:rPr>
              <a:t>308 399 тыс. руб.</a:t>
            </a:r>
            <a:endParaRPr lang="ru-RU" sz="2800" b="1" dirty="0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8355" y="5337212"/>
            <a:ext cx="2988332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prstClr val="black"/>
                </a:solidFill>
              </a:rPr>
              <a:t>Местный бюджет </a:t>
            </a:r>
          </a:p>
          <a:p>
            <a:pPr algn="ctr"/>
            <a:r>
              <a:rPr lang="ru-RU" sz="2800" b="1" dirty="0" smtClean="0">
                <a:solidFill>
                  <a:prstClr val="black"/>
                </a:solidFill>
              </a:rPr>
              <a:t>51 518 тыс. руб.</a:t>
            </a:r>
            <a:endParaRPr lang="ru-RU" sz="2800" b="1" dirty="0">
              <a:solidFill>
                <a:prstClr val="black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76056" y="5301208"/>
            <a:ext cx="3888432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prstClr val="black"/>
                </a:solidFill>
              </a:rPr>
              <a:t>Федеральный  бюджет</a:t>
            </a:r>
          </a:p>
          <a:p>
            <a:pPr algn="ctr"/>
            <a:r>
              <a:rPr lang="ru-RU" sz="3200" b="1" dirty="0" smtClean="0">
                <a:solidFill>
                  <a:prstClr val="black"/>
                </a:solidFill>
              </a:rPr>
              <a:t>97 990 тыс. руб.</a:t>
            </a:r>
            <a:endParaRPr lang="ru-RU" sz="3200" b="1" dirty="0">
              <a:solidFill>
                <a:prstClr val="black"/>
              </a:solidFill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539552" y="1710100"/>
            <a:ext cx="2088232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6012160" y="2348880"/>
            <a:ext cx="2448272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5292080" y="6237312"/>
            <a:ext cx="3456384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V="1">
            <a:off x="5564253" y="2348880"/>
            <a:ext cx="447907" cy="62031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4368979" y="4949967"/>
            <a:ext cx="1067117" cy="1280466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251520" y="6223554"/>
            <a:ext cx="2798166" cy="13758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V="1">
            <a:off x="2987824" y="4869160"/>
            <a:ext cx="216024" cy="1368152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12201" y="1386934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prstClr val="black"/>
                </a:solidFill>
              </a:rPr>
              <a:t>Переселено </a:t>
            </a:r>
            <a:r>
              <a:rPr lang="en-US" b="1" dirty="0" smtClean="0">
                <a:solidFill>
                  <a:prstClr val="black"/>
                </a:solidFill>
              </a:rPr>
              <a:t>98</a:t>
            </a:r>
            <a:r>
              <a:rPr lang="ru-RU" b="1" dirty="0" smtClean="0">
                <a:solidFill>
                  <a:prstClr val="black"/>
                </a:solidFill>
              </a:rPr>
              <a:t> семей </a:t>
            </a:r>
          </a:p>
          <a:p>
            <a:r>
              <a:rPr lang="ru-RU" b="1" dirty="0" smtClean="0">
                <a:solidFill>
                  <a:prstClr val="black"/>
                </a:solidFill>
              </a:rPr>
              <a:t>в 2023 году</a:t>
            </a:r>
            <a:endParaRPr lang="ru-RU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96819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Дуга 17"/>
          <p:cNvSpPr/>
          <p:nvPr/>
        </p:nvSpPr>
        <p:spPr>
          <a:xfrm>
            <a:off x="1979712" y="1772816"/>
            <a:ext cx="2304256" cy="3384376"/>
          </a:xfrm>
          <a:prstGeom prst="arc">
            <a:avLst>
              <a:gd name="adj1" fmla="val 16294829"/>
              <a:gd name="adj2" fmla="val 529069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4067944" y="3356992"/>
            <a:ext cx="360040" cy="36004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624584344"/>
              </p:ext>
            </p:extLst>
          </p:nvPr>
        </p:nvGraphicFramePr>
        <p:xfrm>
          <a:off x="0" y="0"/>
          <a:ext cx="9144000" cy="1124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212244122"/>
              </p:ext>
            </p:extLst>
          </p:nvPr>
        </p:nvGraphicFramePr>
        <p:xfrm>
          <a:off x="179512" y="1584196"/>
          <a:ext cx="3960440" cy="3717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4" name="Овал 3"/>
          <p:cNvSpPr/>
          <p:nvPr/>
        </p:nvSpPr>
        <p:spPr>
          <a:xfrm>
            <a:off x="899592" y="2780928"/>
            <a:ext cx="2592288" cy="136815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C0504D">
                    <a:lumMod val="75000"/>
                  </a:srgbClr>
                </a:solidFill>
              </a:rPr>
              <a:t>11 465</a:t>
            </a:r>
          </a:p>
          <a:p>
            <a:pPr algn="ctr"/>
            <a:r>
              <a:rPr lang="ru-RU" sz="2800" b="1" dirty="0" smtClean="0">
                <a:solidFill>
                  <a:srgbClr val="C0504D">
                    <a:lumMod val="75000"/>
                  </a:srgbClr>
                </a:solidFill>
              </a:rPr>
              <a:t> тыс. руб.</a:t>
            </a:r>
            <a:endParaRPr lang="ru-RU" sz="2800" b="1" dirty="0">
              <a:solidFill>
                <a:srgbClr val="C0504D">
                  <a:lumMod val="75000"/>
                </a:srgbClr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131840" y="1556792"/>
            <a:ext cx="360040" cy="360040"/>
          </a:xfrm>
          <a:prstGeom prst="ellipse">
            <a:avLst/>
          </a:prstGeom>
          <a:solidFill>
            <a:srgbClr val="FBB0A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3143240" y="4929198"/>
            <a:ext cx="360040" cy="360040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716016" y="1268760"/>
            <a:ext cx="4176464" cy="1368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1F497D">
                    <a:lumMod val="75000"/>
                  </a:srgbClr>
                </a:solidFill>
              </a:rPr>
              <a:t>Местный бюджет</a:t>
            </a:r>
          </a:p>
          <a:p>
            <a:pPr algn="ctr"/>
            <a:r>
              <a:rPr lang="ru-RU" sz="2800" b="1" dirty="0" smtClean="0">
                <a:solidFill>
                  <a:srgbClr val="1F497D">
                    <a:lumMod val="75000"/>
                  </a:srgbClr>
                </a:solidFill>
              </a:rPr>
              <a:t>3 497 тыс. руб.</a:t>
            </a:r>
          </a:p>
          <a:p>
            <a:pPr algn="ctr"/>
            <a:r>
              <a:rPr lang="ru-RU" dirty="0" smtClean="0">
                <a:solidFill>
                  <a:srgbClr val="1F497D">
                    <a:lumMod val="75000"/>
                  </a:srgbClr>
                </a:solidFill>
              </a:rPr>
              <a:t> 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4716016" y="4149080"/>
            <a:ext cx="4176464" cy="1368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1F497D">
                    <a:lumMod val="75000"/>
                  </a:srgbClr>
                </a:solidFill>
              </a:rPr>
              <a:t>Областной бюджет</a:t>
            </a:r>
          </a:p>
          <a:p>
            <a:pPr algn="ctr"/>
            <a:r>
              <a:rPr lang="ru-RU" sz="2800" b="1" dirty="0" smtClean="0">
                <a:solidFill>
                  <a:srgbClr val="1F497D">
                    <a:lumMod val="75000"/>
                  </a:srgbClr>
                </a:solidFill>
              </a:rPr>
              <a:t>6 094 тыс. руб.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4716016" y="2780928"/>
            <a:ext cx="4176464" cy="1224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1F497D">
                    <a:lumMod val="75000"/>
                  </a:srgbClr>
                </a:solidFill>
              </a:rPr>
              <a:t>Федеральный бюджет</a:t>
            </a:r>
          </a:p>
          <a:p>
            <a:pPr algn="ctr"/>
            <a:r>
              <a:rPr lang="ru-RU" sz="2800" b="1" dirty="0" smtClean="0">
                <a:solidFill>
                  <a:srgbClr val="1F497D">
                    <a:lumMod val="75000"/>
                  </a:srgbClr>
                </a:solidFill>
              </a:rPr>
              <a:t> 1 874 тыс. руб.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251520" y="5661248"/>
            <a:ext cx="8640960" cy="10081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b="1" dirty="0" smtClean="0">
                <a:solidFill>
                  <a:srgbClr val="1F497D">
                    <a:lumMod val="75000"/>
                  </a:srgbClr>
                </a:solidFill>
              </a:rPr>
              <a:t>В 2023 году  улучшили жилищные условия </a:t>
            </a:r>
            <a:r>
              <a:rPr lang="ru-RU" sz="2000" b="1" dirty="0">
                <a:solidFill>
                  <a:srgbClr val="1F497D">
                    <a:lumMod val="75000"/>
                  </a:srgbClr>
                </a:solidFill>
              </a:rPr>
              <a:t>7</a:t>
            </a:r>
            <a:r>
              <a:rPr lang="ru-RU" sz="2000" b="1" dirty="0" smtClean="0">
                <a:solidFill>
                  <a:srgbClr val="1F497D">
                    <a:lumMod val="75000"/>
                  </a:srgbClr>
                </a:solidFill>
              </a:rPr>
              <a:t> молодых семей</a:t>
            </a:r>
            <a:endParaRPr lang="ru-RU" sz="2000" b="1" dirty="0">
              <a:solidFill>
                <a:srgbClr val="1F497D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082389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8255</TotalTime>
  <Words>1312</Words>
  <Application>Microsoft Office PowerPoint</Application>
  <PresentationFormat>Экран (4:3)</PresentationFormat>
  <Paragraphs>270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</dc:creator>
  <cp:lastModifiedBy>Пользователь Windows</cp:lastModifiedBy>
  <cp:revision>655</cp:revision>
  <cp:lastPrinted>2024-04-22T06:41:06Z</cp:lastPrinted>
  <dcterms:created xsi:type="dcterms:W3CDTF">2015-02-04T07:14:04Z</dcterms:created>
  <dcterms:modified xsi:type="dcterms:W3CDTF">2024-06-26T06:04:17Z</dcterms:modified>
</cp:coreProperties>
</file>